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83" r:id="rId1"/>
    <p:sldMasterId id="2147484493" r:id="rId2"/>
  </p:sldMasterIdLst>
  <p:notesMasterIdLst>
    <p:notesMasterId r:id="rId84"/>
  </p:notesMasterIdLst>
  <p:handoutMasterIdLst>
    <p:handoutMasterId r:id="rId85"/>
  </p:handoutMasterIdLst>
  <p:sldIdLst>
    <p:sldId id="333" r:id="rId3"/>
    <p:sldId id="334" r:id="rId4"/>
    <p:sldId id="323" r:id="rId5"/>
    <p:sldId id="396" r:id="rId6"/>
    <p:sldId id="397" r:id="rId7"/>
    <p:sldId id="398" r:id="rId8"/>
    <p:sldId id="399" r:id="rId9"/>
    <p:sldId id="400" r:id="rId10"/>
    <p:sldId id="426" r:id="rId11"/>
    <p:sldId id="427" r:id="rId12"/>
    <p:sldId id="428" r:id="rId13"/>
    <p:sldId id="429" r:id="rId14"/>
    <p:sldId id="465" r:id="rId15"/>
    <p:sldId id="405" r:id="rId16"/>
    <p:sldId id="406" r:id="rId17"/>
    <p:sldId id="407" r:id="rId18"/>
    <p:sldId id="408" r:id="rId19"/>
    <p:sldId id="410" r:id="rId20"/>
    <p:sldId id="411" r:id="rId21"/>
    <p:sldId id="412" r:id="rId22"/>
    <p:sldId id="414" r:id="rId23"/>
    <p:sldId id="416" r:id="rId24"/>
    <p:sldId id="417" r:id="rId25"/>
    <p:sldId id="418" r:id="rId26"/>
    <p:sldId id="420" r:id="rId27"/>
    <p:sldId id="422" r:id="rId28"/>
    <p:sldId id="466" r:id="rId29"/>
    <p:sldId id="421" r:id="rId30"/>
    <p:sldId id="424" r:id="rId31"/>
    <p:sldId id="467" r:id="rId32"/>
    <p:sldId id="430" r:id="rId33"/>
    <p:sldId id="432" r:id="rId34"/>
    <p:sldId id="447" r:id="rId35"/>
    <p:sldId id="448" r:id="rId36"/>
    <p:sldId id="433" r:id="rId37"/>
    <p:sldId id="436" r:id="rId38"/>
    <p:sldId id="440" r:id="rId39"/>
    <p:sldId id="441" r:id="rId40"/>
    <p:sldId id="442" r:id="rId41"/>
    <p:sldId id="443" r:id="rId42"/>
    <p:sldId id="444" r:id="rId43"/>
    <p:sldId id="445" r:id="rId44"/>
    <p:sldId id="446" r:id="rId45"/>
    <p:sldId id="449" r:id="rId46"/>
    <p:sldId id="469" r:id="rId47"/>
    <p:sldId id="450" r:id="rId48"/>
    <p:sldId id="460" r:id="rId49"/>
    <p:sldId id="451" r:id="rId50"/>
    <p:sldId id="471" r:id="rId51"/>
    <p:sldId id="470" r:id="rId52"/>
    <p:sldId id="473" r:id="rId53"/>
    <p:sldId id="474" r:id="rId54"/>
    <p:sldId id="475" r:id="rId55"/>
    <p:sldId id="476" r:id="rId56"/>
    <p:sldId id="477" r:id="rId57"/>
    <p:sldId id="499" r:id="rId58"/>
    <p:sldId id="500" r:id="rId59"/>
    <p:sldId id="498" r:id="rId60"/>
    <p:sldId id="484" r:id="rId61"/>
    <p:sldId id="485" r:id="rId62"/>
    <p:sldId id="487" r:id="rId63"/>
    <p:sldId id="488" r:id="rId64"/>
    <p:sldId id="490" r:id="rId65"/>
    <p:sldId id="491" r:id="rId66"/>
    <p:sldId id="501" r:id="rId67"/>
    <p:sldId id="492" r:id="rId68"/>
    <p:sldId id="493" r:id="rId69"/>
    <p:sldId id="495" r:id="rId70"/>
    <p:sldId id="502" r:id="rId71"/>
    <p:sldId id="510" r:id="rId72"/>
    <p:sldId id="503" r:id="rId73"/>
    <p:sldId id="409" r:id="rId74"/>
    <p:sldId id="504" r:id="rId75"/>
    <p:sldId id="272" r:id="rId76"/>
    <p:sldId id="273" r:id="rId77"/>
    <p:sldId id="274" r:id="rId78"/>
    <p:sldId id="505" r:id="rId79"/>
    <p:sldId id="506" r:id="rId80"/>
    <p:sldId id="507" r:id="rId81"/>
    <p:sldId id="508" r:id="rId82"/>
    <p:sldId id="509" r:id="rId8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28A71-E394-425B-99F1-47DBF8C4DB3C}" v="13" dt="2018-10-17T19:01:05.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93849" autoAdjust="0"/>
  </p:normalViewPr>
  <p:slideViewPr>
    <p:cSldViewPr>
      <p:cViewPr varScale="1">
        <p:scale>
          <a:sx n="63" d="100"/>
          <a:sy n="63" d="100"/>
        </p:scale>
        <p:origin x="66" y="354"/>
      </p:cViewPr>
      <p:guideLst>
        <p:guide orient="horz" pos="1296"/>
        <p:guide pos="3840"/>
      </p:guideLst>
    </p:cSldViewPr>
  </p:slideViewPr>
  <p:notesTextViewPr>
    <p:cViewPr>
      <p:scale>
        <a:sx n="3" d="2"/>
        <a:sy n="3" d="2"/>
      </p:scale>
      <p:origin x="0" y="0"/>
    </p:cViewPr>
  </p:notesTextViewPr>
  <p:sorterViewPr>
    <p:cViewPr varScale="1">
      <p:scale>
        <a:sx n="100" d="100"/>
        <a:sy n="100" d="100"/>
      </p:scale>
      <p:origin x="0" y="-19482"/>
    </p:cViewPr>
  </p:sorterViewPr>
  <p:notesViewPr>
    <p:cSldViewPr>
      <p:cViewPr varScale="1">
        <p:scale>
          <a:sx n="59" d="100"/>
          <a:sy n="59" d="100"/>
        </p:scale>
        <p:origin x="2622" y="78"/>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Ray</a:t>
            </a:r>
            <a:r>
              <a:rPr lang="en-US" altLang="en-US" b="1" baseline="0" dirty="0"/>
              <a:t> Caldwell</a:t>
            </a:r>
            <a:r>
              <a:rPr lang="en-US" altLang="en-US" b="1" dirty="0"/>
              <a:t>.  It covers the following tax topics: Married</a:t>
            </a:r>
            <a:r>
              <a:rPr lang="en-US" altLang="en-US" b="1" baseline="0" dirty="0"/>
              <a:t> Filing Joint filing status, Qualifying Relative</a:t>
            </a:r>
            <a:r>
              <a:rPr lang="en-US" altLang="en-US" b="1" dirty="0"/>
              <a:t>, Income (dividends</a:t>
            </a:r>
            <a:r>
              <a:rPr lang="en-US" altLang="en-US" b="1" baseline="0" dirty="0"/>
              <a:t> and</a:t>
            </a:r>
            <a:r>
              <a:rPr lang="en-US" altLang="en-US" b="1" dirty="0"/>
              <a:t> IRA distribution), Other</a:t>
            </a:r>
            <a:r>
              <a:rPr lang="en-US" altLang="en-US" b="1" baseline="0" dirty="0"/>
              <a:t> Income (prize and jury duty pay), Adjustments (educator expenses and jury duty repay), Credits (education and Credit for other Dependents), Other Taxes (additional tax on IRA with Form 5329).</a:t>
            </a:r>
          </a:p>
          <a:p>
            <a:pPr marL="0" indent="0">
              <a:buNone/>
            </a:pPr>
            <a:endParaRPr lang="en-US" altLang="en-US" b="1" baseline="0" dirty="0"/>
          </a:p>
          <a:p>
            <a:pPr marL="0" indent="0">
              <a:buNone/>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indent="0">
              <a:buNone/>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indent="0">
              <a:buNone/>
            </a:pPr>
            <a:endParaRPr lang="en-US" altLang="en-US" b="1" i="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r>
              <a:rPr lang="en-US" b="1" dirty="0"/>
              <a:t>The Instructor should lead the discussion as the class</a:t>
            </a:r>
            <a:r>
              <a:rPr lang="en-US" b="1" baseline="0" dirty="0"/>
              <a:t> “walks down” the steps.  After the review of the tests direct the class to Table 2 and point out the tests in an Interview format.</a:t>
            </a:r>
          </a:p>
          <a:p>
            <a:endParaRPr lang="en-US" b="1" baseline="0" dirty="0"/>
          </a:p>
          <a:p>
            <a:r>
              <a:rPr lang="en-US" b="1" baseline="0" dirty="0"/>
              <a:t>Instructors can also direct the class to examine the Qualifying Child/Relative Tool (Tri-Fold)</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FB6AB21-86C4-4C18-96F1-AC32C5F8D032}" type="slidenum">
              <a:rPr lang="en-US" smtClean="0"/>
              <a:t>12</a:t>
            </a:fld>
            <a:endParaRPr lang="en-US" dirty="0"/>
          </a:p>
        </p:txBody>
      </p:sp>
    </p:spTree>
    <p:extLst>
      <p:ext uri="{BB962C8B-B14F-4D97-AF65-F5344CB8AC3E}">
        <p14:creationId xmlns:p14="http://schemas.microsoft.com/office/powerpoint/2010/main" val="101638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61581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Capital gains may be taxed at a lower rate than ordinary income</a:t>
            </a:r>
          </a:p>
          <a:p>
            <a:pPr eaLnBrk="1" hangingPunct="1">
              <a:spcBef>
                <a:spcPct val="0"/>
              </a:spcBef>
              <a:buFont typeface="Arial" panose="020B0604020202020204" pitchFamily="34" charset="0"/>
              <a:buChar char="•"/>
            </a:pPr>
            <a:r>
              <a:rPr lang="en-US" altLang="en-US" b="1" dirty="0"/>
              <a:t>Rate can be as low as zero</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83284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Tx/>
              <a:buChar char="•"/>
            </a:pPr>
            <a:r>
              <a:rPr lang="en-US" altLang="en-US" b="1" dirty="0"/>
              <a:t>Many taxpayers have direct investments, not held in a brokerage account</a:t>
            </a:r>
          </a:p>
          <a:p>
            <a:pPr eaLnBrk="1" hangingPunct="1">
              <a:spcBef>
                <a:spcPct val="0"/>
              </a:spcBef>
              <a:buFontTx/>
              <a:buChar char="•"/>
            </a:pPr>
            <a:r>
              <a:rPr lang="en-US" altLang="en-US" b="1" dirty="0"/>
              <a:t>Extra care is needed to make sure all are accounted for</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72682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b="1" dirty="0"/>
              <a:t>Instructor should stress use of the Tax-Aide Scope Manual</a:t>
            </a:r>
          </a:p>
          <a:p>
            <a:endParaRPr lang="en-US" b="1" dirty="0"/>
          </a:p>
          <a:p>
            <a:r>
              <a:rPr lang="en-US" b="1" dirty="0"/>
              <a:t>Box 5 Investment expenses rarely</a:t>
            </a:r>
            <a:r>
              <a:rPr lang="en-US" b="1" baseline="0" dirty="0"/>
              <a:t> seen on 1099-DIV form; more common with a brokerage statement and note that investment expenses can no longer be deducted on Schedule A</a:t>
            </a:r>
            <a:endParaRPr lang="en-US" b="1" dirty="0"/>
          </a:p>
        </p:txBody>
      </p:sp>
      <p:sp>
        <p:nvSpPr>
          <p:cNvPr id="7" name="Date Placeholder 6"/>
          <p:cNvSpPr>
            <a:spLocks noGrp="1"/>
          </p:cNvSpPr>
          <p:nvPr>
            <p:ph type="dt"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31406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Emphasize</a:t>
            </a:r>
          </a:p>
          <a:p>
            <a:pPr eaLnBrk="1" hangingPunct="1">
              <a:spcBef>
                <a:spcPct val="0"/>
              </a:spcBef>
              <a:buFont typeface="Arial" panose="020B0604020202020204" pitchFamily="34" charset="0"/>
              <a:buChar char="•"/>
            </a:pPr>
            <a:r>
              <a:rPr lang="en-US" altLang="en-US" b="1" dirty="0"/>
              <a:t>Same as boxes on 1099-DIV</a:t>
            </a:r>
          </a:p>
          <a:p>
            <a:pPr eaLnBrk="1" hangingPunct="1">
              <a:spcBef>
                <a:spcPct val="0"/>
              </a:spcBef>
              <a:buFont typeface="Arial" panose="020B0604020202020204" pitchFamily="34" charset="0"/>
              <a:buChar char="•"/>
            </a:pPr>
            <a:r>
              <a:rPr lang="en-US" altLang="en-US" b="1" dirty="0"/>
              <a:t>Box 2c Sec 1202 gains – out of scope</a:t>
            </a:r>
          </a:p>
          <a:p>
            <a:pPr eaLnBrk="1" hangingPunct="1">
              <a:spcBef>
                <a:spcPct val="0"/>
              </a:spcBef>
              <a:buFont typeface="Arial" panose="020B0604020202020204" pitchFamily="34" charset="0"/>
              <a:buChar char="•"/>
            </a:pPr>
            <a:r>
              <a:rPr lang="en-US" altLang="en-US" b="1" dirty="0"/>
              <a:t>Boxes 8 and 9 Liquidation distributions – out of scope</a:t>
            </a:r>
          </a:p>
          <a:p>
            <a:pPr eaLnBrk="1" hangingPunct="1">
              <a:spcBef>
                <a:spcPct val="0"/>
              </a:spcBef>
              <a:buFont typeface="Arial" panose="020B0604020202020204" pitchFamily="34" charset="0"/>
              <a:buChar char="•"/>
            </a:pPr>
            <a:r>
              <a:rPr lang="en-US" altLang="en-US" b="1" dirty="0"/>
              <a:t>Look out for state withholding</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86943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 fund distributes short term gains, they are treated as dividends for federal tax purposes</a:t>
            </a:r>
          </a:p>
        </p:txBody>
      </p:sp>
      <p:sp>
        <p:nvSpPr>
          <p:cNvPr id="4" name="Date Placeholder 3"/>
          <p:cNvSpPr>
            <a:spLocks noGrp="1"/>
          </p:cNvSpPr>
          <p:nvPr>
            <p:ph type="dt"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Tree>
    <p:extLst>
      <p:ext uri="{BB962C8B-B14F-4D97-AF65-F5344CB8AC3E}">
        <p14:creationId xmlns:p14="http://schemas.microsoft.com/office/powerpoint/2010/main" val="119628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772334E-1E42-45E3-8A0D-58645DD0057D}" type="slidenum">
              <a:rPr lang="en-US" altLang="en-US"/>
              <a:pPr>
                <a:spcBef>
                  <a:spcPct val="0"/>
                </a:spcBef>
                <a:buClrTx/>
                <a:buFontTx/>
                <a:buNone/>
              </a:pPr>
              <a:t>19</a:t>
            </a:fld>
            <a:endParaRPr lang="en-US" altLang="en-US" dirty="0"/>
          </a:p>
        </p:txBody>
      </p:sp>
      <p:sp>
        <p:nvSpPr>
          <p:cNvPr id="103427"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bwMode="auto">
          <a:xfrm>
            <a:off x="934091" y="4342406"/>
            <a:ext cx="5140644" cy="4114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t>Traditional IRA</a:t>
            </a:r>
          </a:p>
          <a:p>
            <a:pPr lvl="1"/>
            <a:r>
              <a:rPr lang="en-US" altLang="en-US" b="1" dirty="0"/>
              <a:t>typically, fully deducted when contribution was made and therefor distribution is fully taxable</a:t>
            </a:r>
          </a:p>
          <a:p>
            <a:pPr lvl="1"/>
            <a:r>
              <a:rPr lang="en-US" altLang="en-US" b="1" dirty="0"/>
              <a:t>If not, need form 8606 Part I – look at prior year</a:t>
            </a:r>
          </a:p>
          <a:p>
            <a:r>
              <a:rPr lang="en-US" altLang="en-US" b="1" dirty="0"/>
              <a:t>Roth</a:t>
            </a:r>
          </a:p>
          <a:p>
            <a:pPr lvl="1"/>
            <a:r>
              <a:rPr lang="en-US" altLang="en-US" b="1" dirty="0"/>
              <a:t>Not deductible when contribution is made</a:t>
            </a:r>
          </a:p>
          <a:p>
            <a:pPr lvl="1"/>
            <a:r>
              <a:rPr lang="en-US" altLang="en-US" b="1" dirty="0"/>
              <a:t>Not taxable when distributed – IF rules are followed</a:t>
            </a:r>
          </a:p>
          <a:p>
            <a:r>
              <a:rPr lang="en-US" altLang="en-US" b="1" dirty="0"/>
              <a:t>SIMPLE/SEP A variation of a traditional IRA that may be partly or wholly funded by an employer</a:t>
            </a:r>
          </a:p>
          <a:p>
            <a:pPr lvl="1"/>
            <a:r>
              <a:rPr lang="en-US" altLang="en-US" b="1" dirty="0"/>
              <a:t>Typically, fully taxable when distributed</a:t>
            </a: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2414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F240531-E7EE-4294-AF6C-DD7250771F89}" type="slidenum">
              <a:rPr lang="en-US" altLang="en-US"/>
              <a:pPr>
                <a:spcBef>
                  <a:spcPct val="0"/>
                </a:spcBef>
                <a:buClrTx/>
                <a:buFontTx/>
                <a:buNone/>
              </a:pPr>
              <a:t>20</a:t>
            </a:fld>
            <a:endParaRPr lang="en-US" altLang="en-US" dirty="0"/>
          </a:p>
        </p:txBody>
      </p:sp>
      <p:sp>
        <p:nvSpPr>
          <p:cNvPr id="104451" name="Rectangle 1"/>
          <p:cNvSpPr>
            <a:spLocks noGrp="1" noRot="1" noChangeAspect="1" noChangeArrowheads="1" noTextEdit="1"/>
          </p:cNvSpPr>
          <p:nvPr>
            <p:ph type="sldImg"/>
          </p:nvPr>
        </p:nvSpPr>
        <p:spPr bwMode="auto">
          <a:xfrm>
            <a:off x="457200" y="685800"/>
            <a:ext cx="6096000" cy="3429000"/>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bwMode="auto">
          <a:xfrm>
            <a:off x="934091" y="4342406"/>
            <a:ext cx="5140644" cy="4114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lvl="1"/>
            <a:r>
              <a:rPr lang="en-US" altLang="en-US" b="1" dirty="0"/>
              <a:t>Trustee-to-trustee: 100% not taxable (also referred to as “transfer”)</a:t>
            </a:r>
          </a:p>
          <a:p>
            <a:pPr lvl="2"/>
            <a:r>
              <a:rPr lang="en-US" altLang="en-US" b="1" dirty="0"/>
              <a:t>Trustee will normally not issue a 1099-R</a:t>
            </a:r>
          </a:p>
          <a:p>
            <a:pPr lvl="2"/>
            <a:r>
              <a:rPr lang="en-US" altLang="en-US" b="1" dirty="0"/>
              <a:t>If 1099-R is issued, should be code G (not taxable)</a:t>
            </a:r>
          </a:p>
          <a:p>
            <a:pPr lvl="2"/>
            <a:r>
              <a:rPr lang="en-US" altLang="en-US" b="1" dirty="0"/>
              <a:t>Can be done as often as taxpayer wishes</a:t>
            </a:r>
          </a:p>
          <a:p>
            <a:pPr lvl="1"/>
            <a:r>
              <a:rPr lang="en-US" altLang="en-US" b="1" dirty="0"/>
              <a:t>Taxpayer takes funds</a:t>
            </a:r>
          </a:p>
          <a:p>
            <a:pPr lvl="2"/>
            <a:r>
              <a:rPr lang="en-US" altLang="en-US" b="1" dirty="0"/>
              <a:t>Not taxable if rolled to another traditional IRA within 60 calendar days</a:t>
            </a:r>
          </a:p>
          <a:p>
            <a:pPr lvl="2"/>
            <a:r>
              <a:rPr lang="en-US" altLang="en-US" b="1" dirty="0"/>
              <a:t>Part not rolled is taxable</a:t>
            </a:r>
          </a:p>
          <a:p>
            <a:pPr lvl="3"/>
            <a:r>
              <a:rPr lang="en-US" altLang="en-US" b="1" dirty="0"/>
              <a:t>Possible additional tax if &lt; 59½</a:t>
            </a:r>
          </a:p>
          <a:p>
            <a:pPr lvl="2"/>
            <a:r>
              <a:rPr lang="en-US" altLang="en-US" b="1" dirty="0"/>
              <a:t>Allowed one rollover in any 12-month period from the from any IRA to any IRA</a:t>
            </a:r>
          </a:p>
          <a:p>
            <a:pPr lvl="3"/>
            <a:r>
              <a:rPr lang="en-US" altLang="en-US" b="1" dirty="0"/>
              <a:t>From a company plan to an IRA or vice-versa, no limit</a:t>
            </a:r>
          </a:p>
          <a:p>
            <a:endParaRPr lang="en-US" altLang="en-US" b="1" dirty="0"/>
          </a:p>
          <a:p>
            <a:endParaRPr lang="en-US" altLang="en-US" b="1"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607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3BFEAA3D-A578-4AED-8EB2-F19A1A27C7E0}" type="slidenum">
              <a:rPr lang="en-US" altLang="en-US"/>
              <a:pPr>
                <a:spcBef>
                  <a:spcPct val="0"/>
                </a:spcBef>
                <a:buClrTx/>
                <a:buFontTx/>
                <a:buNone/>
              </a:pPr>
              <a:t>21</a:t>
            </a:fld>
            <a:endParaRPr lang="en-US" altLang="en-US" dirty="0"/>
          </a:p>
        </p:txBody>
      </p:sp>
      <p:sp>
        <p:nvSpPr>
          <p:cNvPr id="106499" name="Rectangle 2"/>
          <p:cNvSpPr>
            <a:spLocks noGrp="1" noRot="1" noChangeAspect="1" noChangeArrowheads="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Box 1 – Gross distribution</a:t>
            </a:r>
          </a:p>
          <a:p>
            <a:pPr eaLnBrk="1" hangingPunct="1"/>
            <a:r>
              <a:rPr lang="en-US" altLang="en-US" b="1" dirty="0"/>
              <a:t>Box 2a – Taxable amount – NOTE: If taxable amount is determined no further action is needed to determine taxable amount</a:t>
            </a:r>
          </a:p>
          <a:p>
            <a:pPr eaLnBrk="1" hangingPunct="1"/>
            <a:r>
              <a:rPr lang="en-US" altLang="en-US" b="1" dirty="0"/>
              <a:t>If Taxable amount not determined is checked, Simplified General Rule calculation will be required. </a:t>
            </a:r>
          </a:p>
          <a:p>
            <a:pPr eaLnBrk="1" hangingPunct="1"/>
            <a:r>
              <a:rPr lang="en-US" altLang="en-US" b="1" dirty="0"/>
              <a:t>Box 9b indicates employee contribution which will be used in the Simplified General Rule if taxable amount is not included in box 2a.</a:t>
            </a:r>
          </a:p>
          <a:p>
            <a:pPr eaLnBrk="1" hangingPunct="1"/>
            <a:r>
              <a:rPr lang="en-US" altLang="en-US" b="1" dirty="0"/>
              <a:t>If box 2a is zero (not just blank), the distribution is non taxable . Correct Box 2a to read zero.)</a:t>
            </a:r>
          </a:p>
          <a:p>
            <a:pPr eaLnBrk="1" hangingPunct="1"/>
            <a:r>
              <a:rPr lang="en-US" altLang="en-US" b="1" dirty="0"/>
              <a:t>Box 7 – Distribution code covered in one of next charts</a:t>
            </a:r>
          </a:p>
          <a:p>
            <a:pPr eaLnBrk="1" hangingPunct="1"/>
            <a:r>
              <a:rPr lang="en-US" altLang="en-US" b="1" dirty="0"/>
              <a:t>Box 7 – Checked if IRA</a:t>
            </a:r>
          </a:p>
          <a:p>
            <a:pPr eaLnBrk="1" hangingPunct="1"/>
            <a:r>
              <a:rPr lang="en-US" altLang="en-US" b="1" dirty="0"/>
              <a:t>Boxes 4 and 12 – Federal and State Income tax withheld</a:t>
            </a:r>
          </a:p>
          <a:p>
            <a:pPr eaLnBrk="1" hangingPunct="1"/>
            <a:endParaRPr lang="en-US" altLang="en-US" b="1" dirty="0"/>
          </a:p>
          <a:p>
            <a:pPr eaLnBrk="1" hangingPunct="1"/>
            <a:r>
              <a:rPr lang="en-US" altLang="en-US" b="1" dirty="0">
                <a:solidFill>
                  <a:srgbClr val="FF0000"/>
                </a:solidFill>
              </a:rPr>
              <a:t>BOX 7 IS FIRST PLACE TO LOOK!</a:t>
            </a:r>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000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27284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98F2B7E6-1536-4239-913B-B289903B476B}" type="slidenum">
              <a:rPr lang="en-US" altLang="en-US"/>
              <a:pPr>
                <a:spcBef>
                  <a:spcPct val="0"/>
                </a:spcBef>
                <a:buClrTx/>
                <a:buFontTx/>
                <a:buNone/>
              </a:pPr>
              <a:t>22</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3118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7110DB6B-9E7A-4EA8-AF20-F410193D24BD}" type="slidenum">
              <a:rPr lang="en-US" altLang="en-US"/>
              <a:pPr>
                <a:spcBef>
                  <a:spcPct val="0"/>
                </a:spcBef>
                <a:buClrTx/>
                <a:buFontTx/>
                <a:buNone/>
              </a:pPr>
              <a:t>23</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306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F2D52F9F-4D35-4A43-BC5C-3E4C0B20102A}" type="slidenum">
              <a:rPr lang="en-US" altLang="en-US"/>
              <a:pPr>
                <a:spcBef>
                  <a:spcPct val="0"/>
                </a:spcBef>
                <a:buClrTx/>
                <a:buFontTx/>
                <a:buNone/>
              </a:pPr>
              <a:t>24</a:t>
            </a:fld>
            <a:endParaRPr lang="en-US" altLang="en-US" dirty="0"/>
          </a:p>
        </p:txBody>
      </p:sp>
      <p:sp>
        <p:nvSpPr>
          <p:cNvPr id="5" name="Footer Placeholder 4"/>
          <p:cNvSpPr>
            <a:spLocks noGrp="1"/>
          </p:cNvSpPr>
          <p:nvPr>
            <p:ph type="ftr" sz="quarter" idx="10"/>
          </p:nvPr>
        </p:nvSpPr>
        <p:spPr/>
        <p:txBody>
          <a:bodyPr/>
          <a:lstStyle/>
          <a:p>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2569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25</a:t>
            </a:fld>
            <a:endParaRPr lang="en-US" altLang="en-US" dirty="0"/>
          </a:p>
        </p:txBody>
      </p:sp>
    </p:spTree>
    <p:extLst>
      <p:ext uri="{BB962C8B-B14F-4D97-AF65-F5344CB8AC3E}">
        <p14:creationId xmlns:p14="http://schemas.microsoft.com/office/powerpoint/2010/main" val="72068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Instructors should stress always ask “Did you have any other income last year?”</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26</a:t>
            </a:fld>
            <a:endParaRPr lang="en-US" altLang="en-US" dirty="0"/>
          </a:p>
        </p:txBody>
      </p:sp>
    </p:spTree>
    <p:extLst>
      <p:ext uri="{BB962C8B-B14F-4D97-AF65-F5344CB8AC3E}">
        <p14:creationId xmlns:p14="http://schemas.microsoft.com/office/powerpoint/2010/main" val="126445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35605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458162B7-360F-4F2C-BC5D-95ECB8032A52}" type="slidenum">
              <a:rPr lang="en-US" altLang="en-US"/>
              <a:pPr>
                <a:spcBef>
                  <a:spcPct val="0"/>
                </a:spcBef>
                <a:buClr>
                  <a:srgbClr val="000000"/>
                </a:buClr>
                <a:buFont typeface="Arial" panose="020B0604020202020204" pitchFamily="34" charset="0"/>
                <a:buNone/>
              </a:pPr>
              <a:t>28</a:t>
            </a:fld>
            <a:endParaRPr lang="en-US" altLang="en-US" dirty="0"/>
          </a:p>
        </p:txBody>
      </p:sp>
      <p:sp>
        <p:nvSpPr>
          <p:cNvPr id="22531"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spcBef>
                <a:spcPct val="0"/>
              </a:spcBef>
              <a:buClr>
                <a:srgbClr val="000000"/>
              </a:buClr>
              <a:buSzTx/>
              <a:buFont typeface="Verdana" panose="020B0604030504040204" pitchFamily="34" charset="0"/>
              <a:buNone/>
            </a:pPr>
            <a:endParaRPr lang="en-US" altLang="en-US" sz="1900" dirty="0">
              <a:solidFill>
                <a:schemeClr val="bg1"/>
              </a:solidFill>
            </a:endParaRPr>
          </a:p>
        </p:txBody>
      </p:sp>
      <p:sp>
        <p:nvSpPr>
          <p:cNvPr id="22532"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latin typeface="Cambria" panose="02040503050406030204" pitchFamily="18" charset="0"/>
              </a:rPr>
              <a:t>Direct</a:t>
            </a:r>
            <a:r>
              <a:rPr lang="en-US" altLang="en-US" b="1" baseline="0" dirty="0">
                <a:latin typeface="Cambria" panose="02040503050406030204" pitchFamily="18" charset="0"/>
              </a:rPr>
              <a:t> Class to Pub 4012 Tab E to review requirements</a:t>
            </a:r>
          </a:p>
          <a:p>
            <a:r>
              <a:rPr lang="en-US" altLang="en-US" b="1" dirty="0">
                <a:latin typeface="Cambria" panose="02040503050406030204" pitchFamily="18" charset="0"/>
              </a:rPr>
              <a:t>PATH made deduction permanent</a:t>
            </a:r>
          </a:p>
          <a:p>
            <a:r>
              <a:rPr lang="en-US" altLang="en-US" b="1" dirty="0">
                <a:latin typeface="Cambria" panose="02040503050406030204" pitchFamily="18" charset="0"/>
              </a:rPr>
              <a:t>PATH</a:t>
            </a:r>
            <a:r>
              <a:rPr lang="en-US" altLang="en-US" b="1" baseline="0" dirty="0">
                <a:latin typeface="Cambria" panose="02040503050406030204" pitchFamily="18" charset="0"/>
              </a:rPr>
              <a:t> added professional development expenses related to the curriculum</a:t>
            </a:r>
          </a:p>
          <a:p>
            <a:r>
              <a:rPr lang="en-US" altLang="en-US" b="1" baseline="0" dirty="0">
                <a:latin typeface="Cambria" panose="02040503050406030204" pitchFamily="18" charset="0"/>
              </a:rPr>
              <a:t>Expenses to meet minimum for a new job don’t count</a:t>
            </a:r>
          </a:p>
          <a:p>
            <a:endParaRPr lang="en-US" altLang="en-US" b="1" dirty="0">
              <a:latin typeface="Cambria" panose="02040503050406030204" pitchFamily="18" charset="0"/>
            </a:endParaRPr>
          </a:p>
        </p:txBody>
      </p:sp>
    </p:spTree>
    <p:extLst>
      <p:ext uri="{BB962C8B-B14F-4D97-AF65-F5344CB8AC3E}">
        <p14:creationId xmlns:p14="http://schemas.microsoft.com/office/powerpoint/2010/main" val="309685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2F7C1CEE-C037-49CA-A513-2688990ABCB9}" type="slidenum">
              <a:rPr lang="en-US" altLang="en-US"/>
              <a:pPr>
                <a:spcBef>
                  <a:spcPct val="0"/>
                </a:spcBef>
                <a:buClr>
                  <a:srgbClr val="000000"/>
                </a:buClr>
                <a:buFont typeface="Arial" panose="020B0604020202020204" pitchFamily="34" charset="0"/>
                <a:buNone/>
              </a:pPr>
              <a:t>29</a:t>
            </a:fld>
            <a:endParaRPr lang="en-US" altLang="en-US" dirty="0"/>
          </a:p>
        </p:txBody>
      </p:sp>
      <p:sp>
        <p:nvSpPr>
          <p:cNvPr id="55299" name="Text Box 1"/>
          <p:cNvSpPr txBox="1">
            <a:spLocks noChangeArrowheads="1"/>
          </p:cNvSpPr>
          <p:nvPr/>
        </p:nvSpPr>
        <p:spPr bwMode="auto">
          <a:xfrm>
            <a:off x="4142962" y="9026911"/>
            <a:ext cx="3168926" cy="4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72" tIns="49177" rIns="94572" bIns="49177" anchor="b"/>
          <a:lstStyle>
            <a:lvl1pPr>
              <a:spcBef>
                <a:spcPct val="30000"/>
              </a:spcBef>
              <a:buClr>
                <a:srgbClr val="C00000"/>
              </a:buClr>
              <a:buSzPct val="100000"/>
              <a:buFont typeface="Calibri" panose="020F050202020403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9pPr>
          </a:lstStyle>
          <a:p>
            <a:pPr algn="r" eaLnBrk="1" hangingPunct="1">
              <a:lnSpc>
                <a:spcPct val="93000"/>
              </a:lnSpc>
              <a:spcBef>
                <a:spcPct val="0"/>
              </a:spcBef>
              <a:buClr>
                <a:srgbClr val="000000"/>
              </a:buClr>
              <a:buFont typeface="Verdana" panose="020B0604030504040204" pitchFamily="34" charset="0"/>
              <a:buNone/>
            </a:pPr>
            <a:fld id="{79F5F744-0ED8-4AF8-9B60-F6C29EB02285}" type="slidenum">
              <a:rPr lang="en-GB" altLang="en-US"/>
              <a:pPr algn="r" eaLnBrk="1" hangingPunct="1">
                <a:lnSpc>
                  <a:spcPct val="93000"/>
                </a:lnSpc>
                <a:spcBef>
                  <a:spcPct val="0"/>
                </a:spcBef>
                <a:buClr>
                  <a:srgbClr val="000000"/>
                </a:buClr>
                <a:buFont typeface="Verdana" panose="020B0604030504040204" pitchFamily="34" charset="0"/>
                <a:buNone/>
              </a:pPr>
              <a:t>29</a:t>
            </a:fld>
            <a:endParaRPr lang="en-GB" altLang="en-US" dirty="0"/>
          </a:p>
        </p:txBody>
      </p:sp>
      <p:sp>
        <p:nvSpPr>
          <p:cNvPr id="55300" name="Text Box 2"/>
          <p:cNvSpPr txBox="1">
            <a:spLocks noChangeArrowheads="1"/>
          </p:cNvSpPr>
          <p:nvPr/>
        </p:nvSpPr>
        <p:spPr bwMode="auto">
          <a:xfrm>
            <a:off x="4142962" y="9026910"/>
            <a:ext cx="3170583" cy="47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572" tIns="49177" rIns="94572" bIns="49177" anchor="b"/>
          <a:lstStyle>
            <a:lvl1pPr>
              <a:spcBef>
                <a:spcPct val="30000"/>
              </a:spcBef>
              <a:buClr>
                <a:srgbClr val="C00000"/>
              </a:buClr>
              <a:buSzPct val="100000"/>
              <a:buFont typeface="Calibri" panose="020F050202020403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tabLst>
                <a:tab pos="0" algn="l"/>
                <a:tab pos="463550" algn="l"/>
                <a:tab pos="927100" algn="l"/>
                <a:tab pos="1390650" algn="l"/>
                <a:tab pos="1854200" algn="l"/>
                <a:tab pos="2319338" algn="l"/>
                <a:tab pos="2782888" algn="l"/>
                <a:tab pos="3246438" algn="l"/>
                <a:tab pos="3709988" algn="l"/>
                <a:tab pos="4173538" algn="l"/>
                <a:tab pos="4638675" algn="l"/>
                <a:tab pos="5102225" algn="l"/>
                <a:tab pos="5565775" algn="l"/>
                <a:tab pos="6029325" algn="l"/>
                <a:tab pos="6492875" algn="l"/>
                <a:tab pos="6958013" algn="l"/>
                <a:tab pos="7421563" algn="l"/>
                <a:tab pos="7885113" algn="l"/>
                <a:tab pos="8348663" algn="l"/>
                <a:tab pos="8812213" algn="l"/>
                <a:tab pos="9277350" algn="l"/>
              </a:tabLst>
              <a:defRPr sz="1200">
                <a:solidFill>
                  <a:srgbClr val="000000"/>
                </a:solidFill>
                <a:latin typeface="Calibri" panose="020F0502020204030204" pitchFamily="34" charset="0"/>
              </a:defRPr>
            </a:lvl9pPr>
          </a:lstStyle>
          <a:p>
            <a:pPr algn="r" eaLnBrk="1" hangingPunct="1">
              <a:lnSpc>
                <a:spcPct val="93000"/>
              </a:lnSpc>
              <a:spcBef>
                <a:spcPct val="0"/>
              </a:spcBef>
              <a:buClr>
                <a:srgbClr val="000000"/>
              </a:buClr>
              <a:buFont typeface="Verdana" panose="020B0604030504040204" pitchFamily="34" charset="0"/>
              <a:buNone/>
            </a:pPr>
            <a:fld id="{2DF65004-3A44-4AE4-93B6-416A24D9F68E}" type="slidenum">
              <a:rPr lang="en-GB" altLang="en-US"/>
              <a:pPr algn="r" eaLnBrk="1" hangingPunct="1">
                <a:lnSpc>
                  <a:spcPct val="93000"/>
                </a:lnSpc>
                <a:spcBef>
                  <a:spcPct val="0"/>
                </a:spcBef>
                <a:buClr>
                  <a:srgbClr val="000000"/>
                </a:buClr>
                <a:buFont typeface="Verdana" panose="020B0604030504040204" pitchFamily="34" charset="0"/>
                <a:buNone/>
              </a:pPr>
              <a:t>29</a:t>
            </a:fld>
            <a:endParaRPr lang="en-GB" altLang="en-US" dirty="0"/>
          </a:p>
        </p:txBody>
      </p:sp>
      <p:sp>
        <p:nvSpPr>
          <p:cNvPr id="55301" name="Text Box 3"/>
          <p:cNvSpPr txBox="1">
            <a:spLocks noChangeArrowheads="1"/>
          </p:cNvSpPr>
          <p:nvPr/>
        </p:nvSpPr>
        <p:spPr bwMode="auto">
          <a:xfrm>
            <a:off x="1219200" y="712911"/>
            <a:ext cx="4876800" cy="3564557"/>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55302" name="Rectangle 4"/>
          <p:cNvSpPr>
            <a:spLocks noGrp="1" noChangeArrowheads="1"/>
          </p:cNvSpPr>
          <p:nvPr>
            <p:ph type="body"/>
          </p:nvPr>
        </p:nvSpPr>
        <p:spPr bwMode="auto">
          <a:xfrm>
            <a:off x="730527" y="4513456"/>
            <a:ext cx="5852491" cy="4374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b="1" dirty="0">
                <a:latin typeface="Cambria" panose="02040503050406030204" pitchFamily="18" charset="0"/>
              </a:rPr>
              <a:t>All other items on old line 35 are out of scope</a:t>
            </a:r>
          </a:p>
        </p:txBody>
      </p:sp>
    </p:spTree>
    <p:extLst>
      <p:ext uri="{BB962C8B-B14F-4D97-AF65-F5344CB8AC3E}">
        <p14:creationId xmlns:p14="http://schemas.microsoft.com/office/powerpoint/2010/main" val="3020692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594537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457200" y="720725"/>
            <a:ext cx="6400800" cy="360045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0321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a:t>Married Couples may choose to file jointly or separately.  This</a:t>
            </a:r>
            <a:r>
              <a:rPr lang="en-US" altLang="en-US" b="1" baseline="0" dirty="0"/>
              <a:t> lesson covers both MFJ and MFS filing Status as well as Qualifying Widow(er)</a:t>
            </a: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If</a:t>
            </a:r>
            <a:r>
              <a:rPr lang="en-US" altLang="en-US" b="1" baseline="0" dirty="0"/>
              <a:t> a particular district sees a large number of taxpayers with education expenses, they may wish to have a separate, more detailed lesson on Education Benefits.</a:t>
            </a:r>
            <a:endParaRPr lang="en-US" altLang="en-US" b="1"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4615A1-EAAC-4BBF-AF53-20F00069B29F}" type="slidenum">
              <a:rPr lang="en-US" altLang="en-US"/>
              <a:pPr>
                <a:spcBef>
                  <a:spcPct val="0"/>
                </a:spcBef>
              </a:pPr>
              <a:t>32</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509567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 class to open Pub 4012 to Tab J and examine the two Education Credits pages and lead a discussion of the two credits. The Caldwells will be claiming the AOC</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33</a:t>
            </a:fld>
            <a:endParaRPr lang="en-US" altLang="en-US" dirty="0"/>
          </a:p>
        </p:txBody>
      </p:sp>
    </p:spTree>
    <p:extLst>
      <p:ext uri="{BB962C8B-B14F-4D97-AF65-F5344CB8AC3E}">
        <p14:creationId xmlns:p14="http://schemas.microsoft.com/office/powerpoint/2010/main" val="192699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1E4A0C-569A-415B-B57A-5AF6E5A717B3}" type="slidenum">
              <a:rPr lang="en-US" altLang="en-US"/>
              <a:pPr>
                <a:spcBef>
                  <a:spcPct val="0"/>
                </a:spcBef>
              </a:pPr>
              <a:t>35</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41151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E0885D-5335-4E60-B2FC-8D27E38CC036}" type="slidenum">
              <a:rPr lang="en-US" altLang="en-US"/>
              <a:pPr>
                <a:spcBef>
                  <a:spcPct val="0"/>
                </a:spcBef>
              </a:pPr>
              <a:t>36</a:t>
            </a:fld>
            <a:endParaRPr lang="en-US" altLang="en-US" dirty="0"/>
          </a:p>
        </p:txBody>
      </p:sp>
      <p:sp>
        <p:nvSpPr>
          <p:cNvPr id="176131" name="Text Box 1"/>
          <p:cNvSpPr txBox="1">
            <a:spLocks noChangeArrowheads="1"/>
          </p:cNvSpPr>
          <p:nvPr/>
        </p:nvSpPr>
        <p:spPr bwMode="auto">
          <a:xfrm>
            <a:off x="1159140" y="699541"/>
            <a:ext cx="4636559" cy="3489346"/>
          </a:xfrm>
          <a:prstGeom prst="rect">
            <a:avLst/>
          </a:prstGeom>
          <a:solidFill>
            <a:srgbClr val="FFFFFF"/>
          </a:solidFill>
          <a:ln w="9525">
            <a:solidFill>
              <a:srgbClr val="000000"/>
            </a:solidFill>
            <a:miter lim="800000"/>
            <a:headEnd/>
            <a:tailEnd/>
          </a:ln>
        </p:spPr>
        <p:txBody>
          <a:bodyPr wrap="none" lIns="92918" tIns="46459" rIns="92918" bIns="46459"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dirty="0"/>
          </a:p>
        </p:txBody>
      </p:sp>
      <p:sp>
        <p:nvSpPr>
          <p:cNvPr id="176132" name="Rectangle 2"/>
          <p:cNvSpPr>
            <a:spLocks noGrp="1" noChangeArrowheads="1"/>
          </p:cNvSpPr>
          <p:nvPr>
            <p:ph type="body"/>
          </p:nvPr>
        </p:nvSpPr>
        <p:spPr bwMode="auto">
          <a:xfrm>
            <a:off x="695720" y="4420675"/>
            <a:ext cx="5562220" cy="42849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altLang="en-US" dirty="0"/>
              <a:t>Does NOT include student fees for personal expenses like dorm fees, health fees, or parking fees even if required for enrollment</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24651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34914" indent="-282659">
              <a:defRPr>
                <a:solidFill>
                  <a:schemeClr val="tx1"/>
                </a:solidFill>
                <a:latin typeface="Calibri" panose="020F0502020204030204" pitchFamily="34" charset="0"/>
                <a:cs typeface="Arial" panose="020B0604020202020204" pitchFamily="34" charset="0"/>
              </a:defRPr>
            </a:lvl2pPr>
            <a:lvl3pPr marL="1130638" indent="-226128">
              <a:defRPr>
                <a:solidFill>
                  <a:schemeClr val="tx1"/>
                </a:solidFill>
                <a:latin typeface="Calibri" panose="020F0502020204030204" pitchFamily="34" charset="0"/>
                <a:cs typeface="Arial" panose="020B0604020202020204" pitchFamily="34" charset="0"/>
              </a:defRPr>
            </a:lvl3pPr>
            <a:lvl4pPr marL="1582893" indent="-226128">
              <a:defRPr>
                <a:solidFill>
                  <a:schemeClr val="tx1"/>
                </a:solidFill>
                <a:latin typeface="Calibri" panose="020F0502020204030204" pitchFamily="34" charset="0"/>
                <a:cs typeface="Arial" panose="020B0604020202020204" pitchFamily="34" charset="0"/>
              </a:defRPr>
            </a:lvl4pPr>
            <a:lvl5pPr marL="2035148" indent="-226128">
              <a:defRPr>
                <a:solidFill>
                  <a:schemeClr val="tx1"/>
                </a:solidFill>
                <a:latin typeface="Calibri" panose="020F0502020204030204" pitchFamily="34" charset="0"/>
                <a:cs typeface="Arial" panose="020B0604020202020204" pitchFamily="34" charset="0"/>
              </a:defRPr>
            </a:lvl5pPr>
            <a:lvl6pPr marL="248740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965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1913"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4168" indent="-22612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67DD53-9BDA-4CB9-AD42-2F7552DFE250}" type="slidenum">
              <a:rPr lang="en-US" altLang="en-US"/>
              <a:pPr/>
              <a:t>37</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45234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04B58B-2870-42D2-AC0F-72ABC3889CE6}" type="slidenum">
              <a:rPr lang="en-US" altLang="en-US"/>
              <a:pPr>
                <a:spcBef>
                  <a:spcPct val="0"/>
                </a:spcBef>
              </a:pPr>
              <a:t>38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67130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Course Material must be required but can be purchased anywhere.</a:t>
            </a:r>
          </a:p>
          <a:p>
            <a:r>
              <a:rPr lang="en-US" altLang="en-US" b="1" dirty="0"/>
              <a:t>½ normal full-time defined by institution – See 1098-T later.</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3A5BB7-5F39-43C5-820A-C9A61818F83B}" type="slidenum">
              <a:rPr lang="en-US" altLang="en-US"/>
              <a:pPr>
                <a:spcBef>
                  <a:spcPct val="0"/>
                </a:spcBef>
              </a:pPr>
              <a:t>39</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98787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Course Material must be required but can be purchased anywhere.</a:t>
            </a:r>
          </a:p>
          <a:p>
            <a:r>
              <a:rPr lang="en-US" altLang="en-US" b="1" dirty="0"/>
              <a:t>½ normal full-time defined by institution – See 1098-T later.</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4DF3F1-09DF-45A5-86ED-BD7856F683F4}" type="slidenum">
              <a:rPr lang="en-US" altLang="en-US"/>
              <a:pPr>
                <a:spcBef>
                  <a:spcPct val="0"/>
                </a:spcBef>
              </a:pPr>
              <a:t>40</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469789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5A1376-50ED-40E5-A035-7C12EECB3DE0}" type="slidenum">
              <a:rPr lang="en-US" altLang="en-US"/>
              <a:pPr>
                <a:spcBef>
                  <a:spcPct val="0"/>
                </a:spcBef>
              </a:pPr>
              <a:t>41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66691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E5DC1B-EF4A-4C4D-B55E-7F1564DE9E63}" type="slidenum">
              <a:rPr lang="en-US" altLang="en-US"/>
              <a:pPr>
                <a:spcBef>
                  <a:spcPct val="0"/>
                </a:spcBef>
              </a:pPr>
              <a:t>42</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32716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b="1" dirty="0"/>
              <a:t>One return combining income and deductions of both spouses</a:t>
            </a:r>
            <a:br>
              <a:rPr lang="en-US" altLang="en-US" b="1" dirty="0"/>
            </a:br>
            <a:endParaRPr lang="en-US" altLang="en-US" b="1" dirty="0"/>
          </a:p>
          <a:p>
            <a:r>
              <a:rPr lang="en-US" altLang="en-US" b="1" dirty="0"/>
              <a:t>On last day of year:</a:t>
            </a:r>
          </a:p>
          <a:p>
            <a:pPr lvl="1">
              <a:lnSpc>
                <a:spcPct val="110000"/>
              </a:lnSpc>
              <a:spcBef>
                <a:spcPts val="634"/>
              </a:spcBef>
            </a:pPr>
            <a:r>
              <a:rPr lang="en-US" altLang="en-US" b="1" dirty="0"/>
              <a:t>Married and live together</a:t>
            </a:r>
          </a:p>
          <a:p>
            <a:pPr lvl="1">
              <a:lnSpc>
                <a:spcPct val="110000"/>
              </a:lnSpc>
              <a:spcBef>
                <a:spcPts val="634"/>
              </a:spcBef>
            </a:pPr>
            <a:r>
              <a:rPr lang="en-US" altLang="en-US" b="1" dirty="0"/>
              <a:t>Live apart but not legally separated or divorced</a:t>
            </a:r>
          </a:p>
          <a:p>
            <a:pPr lvl="1">
              <a:lnSpc>
                <a:spcPct val="110000"/>
              </a:lnSpc>
              <a:spcBef>
                <a:spcPts val="634"/>
              </a:spcBef>
            </a:pPr>
            <a:r>
              <a:rPr lang="en-US" altLang="en-US" b="1" dirty="0"/>
              <a:t>Live together in recognized common law marriage</a:t>
            </a:r>
          </a:p>
          <a:p>
            <a:pPr lvl="1">
              <a:lnSpc>
                <a:spcPct val="110000"/>
              </a:lnSpc>
              <a:spcBef>
                <a:spcPts val="634"/>
              </a:spcBef>
            </a:pPr>
            <a:r>
              <a:rPr lang="en-US" altLang="en-US" b="1" dirty="0"/>
              <a:t>Separated but divorce decree not final</a:t>
            </a:r>
          </a:p>
          <a:p>
            <a:pPr lvl="1">
              <a:lnSpc>
                <a:spcPct val="110000"/>
              </a:lnSpc>
              <a:spcBef>
                <a:spcPts val="634"/>
              </a:spcBef>
            </a:pPr>
            <a:r>
              <a:rPr lang="en-GB" altLang="en-US" b="1" dirty="0"/>
              <a:t>Spouse died during year/not remarried</a:t>
            </a:r>
          </a:p>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07735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373063" y="698500"/>
            <a:ext cx="6208712"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4914" indent="-282659">
              <a:spcBef>
                <a:spcPct val="30000"/>
              </a:spcBef>
              <a:defRPr sz="1200">
                <a:solidFill>
                  <a:schemeClr val="tx1"/>
                </a:solidFill>
                <a:latin typeface="Calibri" panose="020F0502020204030204" pitchFamily="34" charset="0"/>
              </a:defRPr>
            </a:lvl2pPr>
            <a:lvl3pPr marL="1130638" indent="-226128">
              <a:spcBef>
                <a:spcPct val="30000"/>
              </a:spcBef>
              <a:defRPr sz="1200">
                <a:solidFill>
                  <a:schemeClr val="tx1"/>
                </a:solidFill>
                <a:latin typeface="Calibri" panose="020F0502020204030204" pitchFamily="34" charset="0"/>
              </a:defRPr>
            </a:lvl3pPr>
            <a:lvl4pPr marL="1582893" indent="-226128">
              <a:spcBef>
                <a:spcPct val="30000"/>
              </a:spcBef>
              <a:defRPr sz="1200">
                <a:solidFill>
                  <a:schemeClr val="tx1"/>
                </a:solidFill>
                <a:latin typeface="Calibri" panose="020F0502020204030204" pitchFamily="34" charset="0"/>
              </a:defRPr>
            </a:lvl4pPr>
            <a:lvl5pPr marL="2035148" indent="-226128">
              <a:spcBef>
                <a:spcPct val="30000"/>
              </a:spcBef>
              <a:defRPr sz="1200">
                <a:solidFill>
                  <a:schemeClr val="tx1"/>
                </a:solidFill>
                <a:latin typeface="Calibri" panose="020F0502020204030204" pitchFamily="34" charset="0"/>
              </a:defRPr>
            </a:lvl5pPr>
            <a:lvl6pPr marL="2487403" indent="-226128" eaLnBrk="0" fontAlgn="base" hangingPunct="0">
              <a:spcBef>
                <a:spcPct val="30000"/>
              </a:spcBef>
              <a:spcAft>
                <a:spcPct val="0"/>
              </a:spcAft>
              <a:defRPr sz="1200">
                <a:solidFill>
                  <a:schemeClr val="tx1"/>
                </a:solidFill>
                <a:latin typeface="Calibri" panose="020F0502020204030204" pitchFamily="34" charset="0"/>
              </a:defRPr>
            </a:lvl6pPr>
            <a:lvl7pPr marL="2939658" indent="-226128" eaLnBrk="0" fontAlgn="base" hangingPunct="0">
              <a:spcBef>
                <a:spcPct val="30000"/>
              </a:spcBef>
              <a:spcAft>
                <a:spcPct val="0"/>
              </a:spcAft>
              <a:defRPr sz="1200">
                <a:solidFill>
                  <a:schemeClr val="tx1"/>
                </a:solidFill>
                <a:latin typeface="Calibri" panose="020F0502020204030204" pitchFamily="34" charset="0"/>
              </a:defRPr>
            </a:lvl7pPr>
            <a:lvl8pPr marL="3391913" indent="-226128" eaLnBrk="0" fontAlgn="base" hangingPunct="0">
              <a:spcBef>
                <a:spcPct val="30000"/>
              </a:spcBef>
              <a:spcAft>
                <a:spcPct val="0"/>
              </a:spcAft>
              <a:defRPr sz="1200">
                <a:solidFill>
                  <a:schemeClr val="tx1"/>
                </a:solidFill>
                <a:latin typeface="Calibri" panose="020F0502020204030204" pitchFamily="34" charset="0"/>
              </a:defRPr>
            </a:lvl8pPr>
            <a:lvl9pPr marL="3844168" indent="-2261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EC7071-72EB-409E-94F9-1B52E84701DD}" type="slidenum">
              <a:rPr lang="en-US" altLang="en-US"/>
              <a:pPr>
                <a:spcBef>
                  <a:spcPct val="0"/>
                </a:spcBef>
              </a:pPr>
              <a:t>43</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42618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638817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BCAACB09-244D-49D3-8358-0418C7EA5454}" type="slidenum">
              <a:rPr lang="en-US" altLang="en-US" smtClean="0"/>
              <a:pPr>
                <a:spcBef>
                  <a:spcPct val="0"/>
                </a:spcBef>
                <a:buClrTx/>
                <a:buSzTx/>
                <a:buFontTx/>
                <a:buNone/>
              </a:pPr>
              <a:t>46</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97625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47</a:t>
            </a:fld>
            <a:endParaRPr lang="en-US" altLang="en-US" dirty="0"/>
          </a:p>
        </p:txBody>
      </p:sp>
    </p:spTree>
    <p:extLst>
      <p:ext uri="{BB962C8B-B14F-4D97-AF65-F5344CB8AC3E}">
        <p14:creationId xmlns:p14="http://schemas.microsoft.com/office/powerpoint/2010/main" val="1843908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Excess contributions can either be withdrawn, including earnings thereon</a:t>
            </a:r>
          </a:p>
          <a:p>
            <a:pPr lvl="1"/>
            <a:r>
              <a:rPr lang="en-US" altLang="en-US" b="1" dirty="0"/>
              <a:t>Or can be “used up” by not making an otherwise allowable contribution to the IRA</a:t>
            </a:r>
          </a:p>
          <a:p>
            <a:pPr lvl="1"/>
            <a:r>
              <a:rPr lang="en-US" altLang="en-US" b="1" dirty="0"/>
              <a:t>Applies to Traditional IRA and Roth IRA separately</a:t>
            </a:r>
          </a:p>
          <a:p>
            <a:r>
              <a:rPr lang="en-US" altLang="en-US" b="1" dirty="0"/>
              <a:t>6% applies to traditional IRAs, Roth IRAs, education savings accounts and medical savings accounts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7379328-B90F-431A-866D-C9568E875128}" type="slidenum">
              <a:rPr lang="en-US" altLang="en-US" smtClean="0"/>
              <a:pPr>
                <a:spcBef>
                  <a:spcPct val="0"/>
                </a:spcBef>
                <a:buClrTx/>
                <a:buSzTx/>
                <a:buFontTx/>
                <a:buNone/>
              </a:pPr>
              <a:t>48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51261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84486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79277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One-time payments may or may not be a business</a:t>
            </a:r>
          </a:p>
          <a:p>
            <a:pPr marL="173196" indent="-173196">
              <a:spcBef>
                <a:spcPct val="0"/>
              </a:spcBef>
              <a:buFontTx/>
              <a:buChar char="•"/>
            </a:pPr>
            <a:r>
              <a:rPr lang="en-US" altLang="en-US" dirty="0"/>
              <a:t>Sporadic activity may not be a business – but once a year, every year might be a business</a:t>
            </a:r>
          </a:p>
          <a:p>
            <a:pPr marL="173196" indent="-173196">
              <a:spcBef>
                <a:spcPct val="0"/>
              </a:spcBef>
              <a:buFontTx/>
              <a:buChar char="•"/>
            </a:pPr>
            <a:r>
              <a:rPr lang="en-US" altLang="en-US" b="1" dirty="0">
                <a:solidFill>
                  <a:srgbClr val="FF0000"/>
                </a:solidFill>
              </a:rPr>
              <a:t>Income cannot be on a W-2 – except statutory employees</a:t>
            </a:r>
          </a:p>
          <a:p>
            <a:pPr marL="173196" indent="-173196">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EE85CA8D-8012-4120-9292-26DEBFC8E99A}" type="slidenum">
              <a:rPr lang="en-US" altLang="en-US">
                <a:solidFill>
                  <a:srgbClr val="000000"/>
                </a:solidFill>
                <a:ea typeface="MS PGothic" pitchFamily="34" charset="-128"/>
              </a:rPr>
              <a:pPr>
                <a:spcBef>
                  <a:spcPct val="0"/>
                </a:spcBef>
              </a:pPr>
              <a:t>51</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CA8C39EF-D2F8-4814-A8F3-369E68C8C12D}"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dirty="0"/>
              <a:t>Business Income 2017 TY</a:t>
            </a:r>
          </a:p>
        </p:txBody>
      </p:sp>
    </p:spTree>
    <p:extLst>
      <p:ext uri="{BB962C8B-B14F-4D97-AF65-F5344CB8AC3E}">
        <p14:creationId xmlns:p14="http://schemas.microsoft.com/office/powerpoint/2010/main" val="10971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One-time payments may or may not be a business</a:t>
            </a:r>
          </a:p>
          <a:p>
            <a:pPr marL="173196" indent="-173196">
              <a:spcBef>
                <a:spcPct val="0"/>
              </a:spcBef>
              <a:buFontTx/>
              <a:buChar char="•"/>
            </a:pPr>
            <a:r>
              <a:rPr lang="en-US" altLang="en-US" dirty="0"/>
              <a:t>Sporadic activity may not be a business – but once a year, every year might be a business</a:t>
            </a:r>
          </a:p>
          <a:p>
            <a:pPr marL="173196" indent="-173196">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4B211FFA-1BD0-4887-A4BF-1F4F3008B89E}" type="slidenum">
              <a:rPr lang="en-US" altLang="en-US">
                <a:solidFill>
                  <a:srgbClr val="000000"/>
                </a:solidFill>
                <a:ea typeface="MS PGothic" pitchFamily="34" charset="-128"/>
              </a:rPr>
              <a:pPr>
                <a:spcBef>
                  <a:spcPct val="0"/>
                </a:spcBef>
              </a:pPr>
              <a:t>52</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21D708A3-53F6-4C3D-AA37-0592BAE4A8E2}"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865931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t>If this is an issue for your district here are the business vs. hobby criteria:</a:t>
            </a:r>
          </a:p>
          <a:p>
            <a:r>
              <a:rPr lang="en-US" altLang="en-US" dirty="0"/>
              <a:t>1. The manner that a taxpayer carries on an activity.</a:t>
            </a:r>
          </a:p>
          <a:p>
            <a:r>
              <a:rPr lang="en-US" altLang="en-US" dirty="0"/>
              <a:t>2. The expertise of a taxpayer or advisor(s) involved in the business activity.</a:t>
            </a:r>
          </a:p>
          <a:p>
            <a:r>
              <a:rPr lang="en-US" altLang="en-US" dirty="0"/>
              <a:t>3. The time and effort a taxpayer allocates to the activity.</a:t>
            </a:r>
          </a:p>
          <a:p>
            <a:r>
              <a:rPr lang="en-US" altLang="en-US" dirty="0"/>
              <a:t>4. Has the taxpayer had success with similar or dissimilar activities in the past?</a:t>
            </a:r>
          </a:p>
          <a:p>
            <a:r>
              <a:rPr lang="en-US" altLang="en-US" dirty="0"/>
              <a:t>5. The history of income/loss for the activity.</a:t>
            </a:r>
          </a:p>
          <a:p>
            <a:r>
              <a:rPr lang="en-US" altLang="en-US" dirty="0"/>
              <a:t>6. Are there occasional profits and, if so, how much are they?</a:t>
            </a:r>
          </a:p>
          <a:p>
            <a:r>
              <a:rPr lang="en-US" altLang="en-US" dirty="0"/>
              <a:t>7. The financial status of the taxpayer, and does the taxpayer rely on this business activity or does the taxpayer have other sources of income?</a:t>
            </a:r>
          </a:p>
          <a:p>
            <a:r>
              <a:rPr lang="en-US" altLang="en-US" dirty="0"/>
              <a:t>8. Is there an expectation of asset appreciation for any assets involved in the business activity?</a:t>
            </a:r>
          </a:p>
          <a:p>
            <a:r>
              <a:rPr lang="en-US" altLang="en-US" dirty="0"/>
              <a:t>9. Are there elements of personal pleasure or recreation?</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4ECF17A-DC1B-4146-B9D9-7C32CFD19D6A}" type="slidenum">
              <a:rPr lang="en-US" altLang="en-US">
                <a:solidFill>
                  <a:srgbClr val="000000"/>
                </a:solidFill>
                <a:ea typeface="MS PGothic" pitchFamily="34" charset="-128"/>
              </a:rPr>
              <a:pPr>
                <a:spcBef>
                  <a:spcPct val="0"/>
                </a:spcBef>
              </a:pPr>
              <a:t>53</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30D7CEA0-ADAF-43A2-9B08-73B2832D989C}"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4566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Some taxpayers believe that if they are no longer living together as husband and wife, that</a:t>
            </a:r>
            <a:r>
              <a:rPr lang="en-US" altLang="en-US" b="1" baseline="0" dirty="0"/>
              <a:t> they can file as single. </a:t>
            </a:r>
            <a:r>
              <a:rPr lang="en-US" altLang="en-US" b="1" dirty="0"/>
              <a:t>Once the</a:t>
            </a:r>
            <a:r>
              <a:rPr lang="en-US" altLang="en-US" b="1" baseline="0" dirty="0"/>
              <a:t> taxpayer says they are married, the “Single” Filing Status can not be used even though the taxpayer has not seen their spouse for years and has no idea where they are.</a:t>
            </a:r>
            <a:br>
              <a:rPr lang="en-US" altLang="en-US" b="1" baseline="0" dirty="0"/>
            </a:br>
            <a:endParaRPr lang="en-US" altLang="en-US" b="1" baseline="0" dirty="0"/>
          </a:p>
          <a:p>
            <a:pPr eaLnBrk="1" hangingPunct="1">
              <a:spcBef>
                <a:spcPct val="0"/>
              </a:spcBef>
            </a:pPr>
            <a:r>
              <a:rPr lang="en-US" altLang="en-US" b="1" dirty="0"/>
              <a:t>Instructors</a:t>
            </a:r>
            <a:r>
              <a:rPr lang="en-US" altLang="en-US" b="1" baseline="0" dirty="0"/>
              <a:t> should inform volunteers that this can occur when spouses have been separated for many years and the taxpayer does not know their spouses SSN.  In this case a paper return must be filed with “unknown” written in for the SSN.</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28187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buFontTx/>
              <a:buChar char="•"/>
            </a:pPr>
            <a:r>
              <a:rPr lang="en-US" altLang="en-US" b="1" dirty="0"/>
              <a:t>Encourage counselors to ask probing questions</a:t>
            </a:r>
          </a:p>
          <a:p>
            <a:pPr marL="173196" indent="-173196">
              <a:buFontTx/>
              <a:buChar char="•"/>
            </a:pPr>
            <a:r>
              <a:rPr lang="en-US" altLang="en-US" b="1" dirty="0"/>
              <a:t>It is not “prying,” it is essential to an accurate return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01A0FCD-E8F2-4CE2-BFF7-7D23184F4BAB}" type="slidenum">
              <a:rPr lang="en-US" altLang="en-US"/>
              <a:pPr>
                <a:spcBef>
                  <a:spcPct val="0"/>
                </a:spcBef>
              </a:pPr>
              <a:t>54</a:t>
            </a:fld>
            <a:endParaRPr lang="en-US" altLang="en-US" dirty="0"/>
          </a:p>
        </p:txBody>
      </p:sp>
      <p:sp>
        <p:nvSpPr>
          <p:cNvPr id="2" name="Date Placeholder 1"/>
          <p:cNvSpPr>
            <a:spLocks noGrp="1"/>
          </p:cNvSpPr>
          <p:nvPr>
            <p:ph type="dt" idx="10"/>
          </p:nvPr>
        </p:nvSpPr>
        <p:spPr/>
        <p:txBody>
          <a:bodyPr/>
          <a:lstStyle/>
          <a:p>
            <a:fld id="{4FC001D3-2F34-44F2-A828-66F8E0F0D101}"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521140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55</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618455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56</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918219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p:spPr>
        <p:txBody>
          <a:bodyPr wrap="square" numCol="1" anchor="t" anchorCtr="0" compatLnSpc="1">
            <a:prstTxWarp prst="textNoShape">
              <a:avLst/>
            </a:prstTxWarp>
          </a:bodyPr>
          <a:lstStyle/>
          <a:p>
            <a:pPr marL="174689" indent="-174689">
              <a:spcBef>
                <a:spcPct val="0"/>
              </a:spcBef>
              <a:buFontTx/>
              <a:buChar char="•"/>
              <a:defRPr/>
            </a:pPr>
            <a:r>
              <a:rPr lang="en-US" altLang="en-US" b="1" dirty="0"/>
              <a:t>Steps and questions to determine whether in scope, before touching the computer</a:t>
            </a:r>
          </a:p>
          <a:p>
            <a:pPr marL="174689" indent="-174689">
              <a:spcBef>
                <a:spcPct val="0"/>
              </a:spcBef>
              <a:buFontTx/>
              <a:buChar char="•"/>
              <a:defRPr/>
            </a:pPr>
            <a:r>
              <a:rPr lang="en-US" altLang="en-US" dirty="0"/>
              <a:t>Ask participants why is the step performed or the question asked</a:t>
            </a:r>
          </a:p>
          <a:p>
            <a:pPr marL="640527" lvl="1" indent="-174689">
              <a:spcBef>
                <a:spcPct val="0"/>
              </a:spcBef>
              <a:buFontTx/>
              <a:buChar char="•"/>
              <a:defRPr/>
            </a:pPr>
            <a:r>
              <a:rPr lang="en-US" altLang="en-US" dirty="0"/>
              <a:t>Prior year’s return – a loss? too many expenses? Employees? 1099 payments to others?</a:t>
            </a:r>
          </a:p>
          <a:p>
            <a:pPr marL="640527" lvl="1" indent="-174689">
              <a:spcBef>
                <a:spcPct val="0"/>
              </a:spcBef>
              <a:buFontTx/>
              <a:buChar char="•"/>
              <a:defRPr/>
            </a:pPr>
            <a:r>
              <a:rPr lang="en-US" altLang="en-US" dirty="0"/>
              <a:t>Nature – is it really a business? Is there inventory?</a:t>
            </a:r>
          </a:p>
          <a:p>
            <a:pPr marL="640527" lvl="1" indent="-174689">
              <a:spcBef>
                <a:spcPct val="0"/>
              </a:spcBef>
              <a:buFontTx/>
              <a:buChar char="•"/>
              <a:defRPr/>
            </a:pPr>
            <a:r>
              <a:rPr lang="en-US" altLang="en-US" dirty="0"/>
              <a:t>Where – no office in the home</a:t>
            </a:r>
          </a:p>
          <a:p>
            <a:pPr marL="640527" lvl="1" indent="-174689">
              <a:spcBef>
                <a:spcPct val="0"/>
              </a:spcBef>
              <a:buFontTx/>
              <a:buChar char="•"/>
              <a:defRPr/>
            </a:pPr>
            <a:r>
              <a:rPr lang="en-US" altLang="en-US" dirty="0"/>
              <a:t>Loss this year?</a:t>
            </a:r>
          </a:p>
          <a:p>
            <a:pPr marL="640527" lvl="1" indent="-174689">
              <a:spcBef>
                <a:spcPct val="0"/>
              </a:spcBef>
              <a:buFontTx/>
              <a:buChar char="•"/>
              <a:defRPr/>
            </a:pPr>
            <a:r>
              <a:rPr lang="en-US" altLang="en-US" dirty="0"/>
              <a:t>Assets that can be depreciated or are eligible for immediate write-off require Form 4562 – out of scope</a:t>
            </a:r>
          </a:p>
          <a:p>
            <a:pPr marL="640527" lvl="1" indent="-174689">
              <a:spcBef>
                <a:spcPct val="0"/>
              </a:spcBef>
              <a:buFontTx/>
              <a:buChar char="•"/>
              <a:defRPr/>
            </a:pPr>
            <a:r>
              <a:rPr lang="en-US" altLang="en-US" dirty="0"/>
              <a:t>No records – need to determine whether business is legitimate and whether return can be prepared</a:t>
            </a:r>
          </a:p>
          <a:p>
            <a:pPr>
              <a:defRPr/>
            </a:pPr>
            <a:r>
              <a:rPr lang="en-US" b="1" dirty="0"/>
              <a:t>Review</a:t>
            </a:r>
            <a:r>
              <a:rPr lang="en-US" dirty="0"/>
              <a:t> how good records help taxpayers:</a:t>
            </a:r>
          </a:p>
          <a:p>
            <a:pPr marL="174689" indent="-174689">
              <a:buFont typeface="Arial" pitchFamily="34" charset="0"/>
              <a:buChar char="•"/>
              <a:defRPr/>
            </a:pPr>
            <a:r>
              <a:rPr lang="en-US" dirty="0"/>
              <a:t>Monitor the progress of their business</a:t>
            </a:r>
          </a:p>
          <a:p>
            <a:pPr marL="174689" indent="-174689">
              <a:buFont typeface="Arial" pitchFamily="34" charset="0"/>
              <a:buChar char="•"/>
              <a:defRPr/>
            </a:pPr>
            <a:r>
              <a:rPr lang="en-US" dirty="0"/>
              <a:t>Prepare their financial statements</a:t>
            </a:r>
          </a:p>
          <a:p>
            <a:pPr marL="174689" indent="-174689">
              <a:buFont typeface="Arial" pitchFamily="34" charset="0"/>
              <a:buChar char="•"/>
              <a:defRPr/>
            </a:pPr>
            <a:r>
              <a:rPr lang="en-US" dirty="0"/>
              <a:t>Identify source of receipts</a:t>
            </a:r>
          </a:p>
          <a:p>
            <a:pPr marL="174689" indent="-174689">
              <a:buFont typeface="Arial" pitchFamily="34" charset="0"/>
              <a:buChar char="•"/>
              <a:defRPr/>
            </a:pPr>
            <a:r>
              <a:rPr lang="en-US" dirty="0"/>
              <a:t>Keep track of deductible expenses</a:t>
            </a:r>
          </a:p>
          <a:p>
            <a:pPr marL="174689" indent="-174689">
              <a:buFont typeface="Arial" pitchFamily="34" charset="0"/>
              <a:buChar char="•"/>
              <a:defRPr/>
            </a:pPr>
            <a:r>
              <a:rPr lang="en-US" dirty="0"/>
              <a:t>Prepare tax returns</a:t>
            </a:r>
          </a:p>
          <a:p>
            <a:pPr marL="174689" indent="-174689">
              <a:buFont typeface="Arial" pitchFamily="34" charset="0"/>
              <a:buChar char="•"/>
              <a:defRPr/>
            </a:pPr>
            <a:r>
              <a:rPr lang="en-US" dirty="0"/>
              <a:t>Support items reported on tax returns</a:t>
            </a:r>
          </a:p>
          <a:p>
            <a:pPr>
              <a:buFont typeface="Arial" pitchFamily="34" charset="0"/>
              <a:buNone/>
              <a:defRPr/>
            </a:pPr>
            <a:r>
              <a:rPr lang="en-US" b="1" dirty="0"/>
              <a:t>Ask</a:t>
            </a:r>
            <a:r>
              <a:rPr lang="en-US" dirty="0"/>
              <a:t>: What are examples of business-related supporting documents? </a:t>
            </a:r>
          </a:p>
          <a:p>
            <a:pPr>
              <a:buFont typeface="Arial" pitchFamily="34" charset="0"/>
              <a:buNone/>
              <a:defRPr/>
            </a:pPr>
            <a:r>
              <a:rPr lang="en-US" b="1" dirty="0"/>
              <a:t>Answers include</a:t>
            </a:r>
            <a:r>
              <a:rPr lang="en-US" dirty="0"/>
              <a:t>: Sales slips, paid bills, invoices, receipts, deposit slips, canceled checks</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26854689-E347-4EA7-A82F-93FA320E491E}" type="slidenum">
              <a:rPr lang="en-US" altLang="en-US">
                <a:solidFill>
                  <a:srgbClr val="000000"/>
                </a:solidFill>
                <a:ea typeface="MS PGothic" pitchFamily="34" charset="-128"/>
              </a:rPr>
              <a:pPr>
                <a:spcBef>
                  <a:spcPct val="0"/>
                </a:spcBef>
              </a:pPr>
              <a:t>57</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D679199C-D3F6-4764-B47D-EF790D20A816}"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972626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CA4D19CA-D11A-4C90-A2C1-35ED1DBF27E6}" type="slidenum">
              <a:rPr lang="en-US" altLang="en-US">
                <a:solidFill>
                  <a:srgbClr val="000000"/>
                </a:solidFill>
                <a:ea typeface="MS PGothic" pitchFamily="34" charset="-128"/>
              </a:rPr>
              <a:pPr>
                <a:spcBef>
                  <a:spcPct val="0"/>
                </a:spcBef>
              </a:pPr>
              <a:t>58</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0D375BB1-9489-4F90-BC7B-5F86ECAB8860}"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45178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Emphasize</a:t>
            </a:r>
          </a:p>
          <a:p>
            <a:pPr>
              <a:buFontTx/>
              <a:buChar char="•"/>
            </a:pPr>
            <a:r>
              <a:rPr lang="en-US" altLang="en-US" b="1" dirty="0"/>
              <a:t>Fraudsters will make up a business with no expenses just to get the EIC</a:t>
            </a:r>
          </a:p>
          <a:p>
            <a:pPr>
              <a:buFontTx/>
              <a:buChar char="•"/>
            </a:pPr>
            <a:r>
              <a:rPr lang="en-US" altLang="en-US" b="1" dirty="0"/>
              <a:t>One thing</a:t>
            </a:r>
            <a:r>
              <a:rPr lang="en-US" altLang="en-US" b="1" baseline="0" dirty="0"/>
              <a:t> to check, is it being conducted “in a businesslike manner</a:t>
            </a:r>
            <a:r>
              <a:rPr lang="en-US" altLang="en-US" b="1" dirty="0"/>
              <a:t>?”</a:t>
            </a:r>
            <a:r>
              <a:rPr lang="en-US" altLang="en-US" b="1" baseline="0" dirty="0"/>
              <a:t> Are there businesslike records being maintained (i.e. a ledger or spreadsheet, receipts for expenses, copies of invoices/receipts given to customers)</a:t>
            </a:r>
            <a:endParaRPr lang="en-US" altLang="en-US" b="1" dirty="0"/>
          </a:p>
          <a:p>
            <a:pPr>
              <a:buFontTx/>
              <a:buChar char="•"/>
            </a:pPr>
            <a:r>
              <a:rPr lang="en-US" altLang="en-US" b="1" dirty="0"/>
              <a:t>All business expenses must be claimed</a:t>
            </a:r>
          </a:p>
          <a:p>
            <a:pPr marL="639250" lvl="1" indent="-173196">
              <a:buFontTx/>
              <a:buChar char="•"/>
            </a:pPr>
            <a:endParaRPr lang="en-US" altLang="en-US" b="1" dirty="0"/>
          </a:p>
          <a:p>
            <a:r>
              <a:rPr lang="en-US" altLang="en-US" dirty="0"/>
              <a:t>Watch for examples of incorrect, incomplete, or inconsistent information, such as: </a:t>
            </a:r>
          </a:p>
          <a:p>
            <a:r>
              <a:rPr lang="en-US" altLang="en-US" dirty="0"/>
              <a:t>• Schedule C income in round numbers </a:t>
            </a:r>
          </a:p>
          <a:p>
            <a:r>
              <a:rPr lang="en-US" altLang="en-US" dirty="0"/>
              <a:t>• Schedule C cash businesses as the only income on a return claiming EIC </a:t>
            </a:r>
          </a:p>
          <a:p>
            <a:r>
              <a:rPr lang="en-US" altLang="en-US" dirty="0"/>
              <a:t>• Schedule C with little or no expenses when expenses would be expected </a:t>
            </a:r>
          </a:p>
          <a:p>
            <a:r>
              <a:rPr lang="en-US" altLang="en-US" dirty="0"/>
              <a:t>• Schedule C taxpayers with little or no records for income and expenses </a:t>
            </a:r>
          </a:p>
          <a:p>
            <a:r>
              <a:rPr lang="en-US" altLang="en-US" dirty="0"/>
              <a:t>• Any Schedule C income that brings the taxpayer to the maximum EIC </a:t>
            </a:r>
          </a:p>
          <a:p>
            <a:r>
              <a:rPr lang="en-US" altLang="en-US" dirty="0"/>
              <a:t>• Schedule C without a Form 1099-MISC</a:t>
            </a:r>
            <a:endParaRPr lang="en-US" altLang="en-US" b="1"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A3DC8214-5C90-4814-B739-77142097C2AE}" type="slidenum">
              <a:rPr lang="en-US" altLang="en-US"/>
              <a:pPr>
                <a:spcBef>
                  <a:spcPct val="0"/>
                </a:spcBef>
              </a:pPr>
              <a:t>59</a:t>
            </a:fld>
            <a:endParaRPr lang="en-US" altLang="en-US" dirty="0"/>
          </a:p>
        </p:txBody>
      </p:sp>
      <p:sp>
        <p:nvSpPr>
          <p:cNvPr id="2" name="Date Placeholder 1"/>
          <p:cNvSpPr>
            <a:spLocks noGrp="1"/>
          </p:cNvSpPr>
          <p:nvPr>
            <p:ph type="dt" idx="10"/>
          </p:nvPr>
        </p:nvSpPr>
        <p:spPr/>
        <p:txBody>
          <a:bodyPr/>
          <a:lstStyle/>
          <a:p>
            <a:fld id="{A2A3BE05-D397-4C4B-8838-13336F65FAAC}"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356737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196" indent="-173196">
              <a:spcBef>
                <a:spcPct val="0"/>
              </a:spcBef>
              <a:buFontTx/>
              <a:buChar char="•"/>
            </a:pPr>
            <a:r>
              <a:rPr lang="en-US" altLang="en-US" dirty="0"/>
              <a:t>Not-a-business – examples</a:t>
            </a:r>
          </a:p>
          <a:p>
            <a:pPr marL="639250" lvl="1" indent="-173196">
              <a:spcBef>
                <a:spcPct val="0"/>
              </a:spcBef>
              <a:buFontTx/>
              <a:buChar char="•"/>
            </a:pPr>
            <a:r>
              <a:rPr lang="en-US" altLang="en-US" dirty="0"/>
              <a:t>unexpected pay for coaching a team</a:t>
            </a:r>
          </a:p>
          <a:p>
            <a:pPr marL="639250" lvl="1" indent="-173196">
              <a:spcBef>
                <a:spcPct val="0"/>
              </a:spcBef>
              <a:buFontTx/>
              <a:buChar char="•"/>
            </a:pPr>
            <a:r>
              <a:rPr lang="en-US" altLang="en-US" dirty="0"/>
              <a:t>One time honorarium</a:t>
            </a:r>
            <a:r>
              <a:rPr lang="en-US" altLang="en-US" baseline="0" dirty="0"/>
              <a:t> for speaking</a:t>
            </a:r>
            <a:endParaRPr lang="en-US" altLang="en-US" dirty="0"/>
          </a:p>
          <a:p>
            <a:pPr marL="639250" lvl="1" indent="-173196">
              <a:spcBef>
                <a:spcPct val="0"/>
              </a:spcBef>
              <a:buFontTx/>
              <a:buChar char="•"/>
            </a:pPr>
            <a:r>
              <a:rPr lang="en-US" altLang="en-US" dirty="0"/>
              <a:t>contest winnings</a:t>
            </a:r>
          </a:p>
          <a:p>
            <a:pPr marL="639250" lvl="1" indent="-173196">
              <a:spcBef>
                <a:spcPct val="0"/>
              </a:spcBef>
              <a:buFontTx/>
              <a:buChar char="•"/>
            </a:pPr>
            <a:r>
              <a:rPr lang="en-US" altLang="en-US" dirty="0"/>
              <a:t>once-a-year poll worker (often poll workers will receive a W-2 if income</a:t>
            </a:r>
            <a:r>
              <a:rPr lang="en-US" altLang="en-US" baseline="0" dirty="0"/>
              <a:t> exceeds a certain amount)</a:t>
            </a:r>
            <a:endParaRPr lang="en-US" altLang="en-US" dirty="0"/>
          </a:p>
          <a:p>
            <a:pPr marL="173196" indent="-173196">
              <a:spcBef>
                <a:spcPct val="0"/>
              </a:spcBef>
              <a:buFontTx/>
              <a:buChar char="•"/>
            </a:pPr>
            <a:r>
              <a:rPr lang="en-US" altLang="en-US" dirty="0"/>
              <a:t>Does not include “hobbies” that are not entered into for profit</a:t>
            </a:r>
          </a:p>
          <a:p>
            <a:pPr marL="173196" indent="-173196">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0271DDE-C50A-4039-B935-9E4A7CD87B94}" type="slidenum">
              <a:rPr lang="en-US" altLang="en-US">
                <a:solidFill>
                  <a:srgbClr val="000000"/>
                </a:solidFill>
                <a:ea typeface="MS PGothic" pitchFamily="34" charset="-128"/>
              </a:rPr>
              <a:pPr>
                <a:spcBef>
                  <a:spcPct val="0"/>
                </a:spcBef>
              </a:pPr>
              <a:t>60</a:t>
            </a:fld>
            <a:endParaRPr lang="en-US" altLang="en-US" dirty="0">
              <a:solidFill>
                <a:srgbClr val="000000"/>
              </a:solidFill>
              <a:ea typeface="MS PGothic" pitchFamily="34" charset="-128"/>
            </a:endParaRPr>
          </a:p>
        </p:txBody>
      </p:sp>
      <p:sp>
        <p:nvSpPr>
          <p:cNvPr id="2" name="Date Placeholder 1"/>
          <p:cNvSpPr>
            <a:spLocks noGrp="1"/>
          </p:cNvSpPr>
          <p:nvPr>
            <p:ph type="dt" idx="10"/>
          </p:nvPr>
        </p:nvSpPr>
        <p:spPr/>
        <p:txBody>
          <a:bodyPr/>
          <a:lstStyle/>
          <a:p>
            <a:fld id="{6FDA0A70-6240-4E1E-8018-7FB2BE3F7657}"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016545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Business profits will go to Line 12 of the 1040</a:t>
            </a:r>
          </a:p>
          <a:p>
            <a:r>
              <a:rPr lang="en-US" altLang="en-US" dirty="0"/>
              <a:t>In the 1040 View, click on line 12 to access documents completed for Sch. C.</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D2E3F08F-37B6-4F3B-BC85-61E281D82088}" type="slidenum">
              <a:rPr lang="en-US" altLang="en-US"/>
              <a:pPr>
                <a:spcBef>
                  <a:spcPct val="0"/>
                </a:spcBef>
              </a:pPr>
              <a:t>61</a:t>
            </a:fld>
            <a:endParaRPr lang="en-US" altLang="en-US" dirty="0"/>
          </a:p>
        </p:txBody>
      </p:sp>
      <p:sp>
        <p:nvSpPr>
          <p:cNvPr id="2" name="Date Placeholder 1"/>
          <p:cNvSpPr>
            <a:spLocks noGrp="1"/>
          </p:cNvSpPr>
          <p:nvPr>
            <p:ph type="dt" idx="10"/>
          </p:nvPr>
        </p:nvSpPr>
        <p:spPr/>
        <p:txBody>
          <a:bodyPr/>
          <a:lstStyle/>
          <a:p>
            <a:fld id="{4F3BC6ED-A88A-4B3E-825B-E562BA996D16}"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2307519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actual tax form</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7D29BC6B-1057-4F63-9EB9-7F1AE9785DEA}" type="slidenum">
              <a:rPr lang="en-US" altLang="en-US"/>
              <a:pPr>
                <a:spcBef>
                  <a:spcPct val="0"/>
                </a:spcBef>
              </a:pPr>
              <a:t>62</a:t>
            </a:fld>
            <a:endParaRPr lang="en-US" altLang="en-US" dirty="0"/>
          </a:p>
        </p:txBody>
      </p:sp>
      <p:sp>
        <p:nvSpPr>
          <p:cNvPr id="2" name="Date Placeholder 1"/>
          <p:cNvSpPr>
            <a:spLocks noGrp="1"/>
          </p:cNvSpPr>
          <p:nvPr>
            <p:ph type="dt" idx="10"/>
          </p:nvPr>
        </p:nvSpPr>
        <p:spPr/>
        <p:txBody>
          <a:bodyPr/>
          <a:lstStyle/>
          <a:p>
            <a:fld id="{56A6A8FD-64F0-4A65-881F-CDC77EC0535C}"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40733301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37DF4F67-FA3F-4400-95A5-176E5F2090AE}" type="slidenum">
              <a:rPr lang="en-GB" altLang="en-US">
                <a:solidFill>
                  <a:srgbClr val="000000"/>
                </a:solidFill>
                <a:ea typeface="MS PGothic" pitchFamily="34" charset="-128"/>
              </a:rPr>
              <a:pPr>
                <a:spcBef>
                  <a:spcPct val="0"/>
                </a:spcBef>
              </a:pPr>
              <a:t>63</a:t>
            </a:fld>
            <a:endParaRPr lang="en-GB" altLang="en-US" dirty="0">
              <a:solidFill>
                <a:srgbClr val="000000"/>
              </a:solidFill>
              <a:ea typeface="MS PGothic" pitchFamily="34" charset="-128"/>
            </a:endParaRPr>
          </a:p>
        </p:txBody>
      </p:sp>
      <p:sp>
        <p:nvSpPr>
          <p:cNvPr id="1075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7524" name="Rectangle 2"/>
          <p:cNvSpPr>
            <a:spLocks noGrp="1" noChangeArrowheads="1"/>
          </p:cNvSpPr>
          <p:nvPr>
            <p:ph type="body" idx="1"/>
          </p:nvPr>
        </p:nvSpPr>
        <p:spPr bwMode="auto">
          <a:xfrm>
            <a:off x="701356" y="4416500"/>
            <a:ext cx="5607691" cy="12970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170867" indent="-170867">
              <a:spcBef>
                <a:spcPct val="0"/>
              </a:spcBef>
              <a:buClr>
                <a:schemeClr val="accent2">
                  <a:lumMod val="75000"/>
                </a:schemeClr>
              </a:buClr>
              <a:buSzPct val="120000"/>
              <a:buFont typeface="Arial" panose="020B0604020202020204" pitchFamily="34" charset="0"/>
              <a:buChar char="•"/>
            </a:pPr>
            <a:r>
              <a:rPr lang="en-US" altLang="en-US" dirty="0"/>
              <a:t>Consider the business.</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Is it likely that the Taxpayer would have cash income?</a:t>
            </a:r>
          </a:p>
          <a:p>
            <a:pPr marL="626513" lvl="1" indent="-170867">
              <a:spcBef>
                <a:spcPct val="0"/>
              </a:spcBef>
              <a:buClr>
                <a:schemeClr val="accent2">
                  <a:lumMod val="75000"/>
                </a:schemeClr>
              </a:buClr>
              <a:buSzPct val="120000"/>
              <a:buFont typeface="Wingdings" panose="05000000000000000000" pitchFamily="2" charset="2"/>
              <a:buChar char="§"/>
            </a:pPr>
            <a:r>
              <a:rPr lang="en-US" altLang="en-US" dirty="0"/>
              <a:t>If so, ask about it.</a:t>
            </a:r>
          </a:p>
          <a:p>
            <a:pPr marL="170867" indent="-170867">
              <a:spcBef>
                <a:spcPct val="0"/>
              </a:spcBef>
              <a:buClr>
                <a:schemeClr val="accent2">
                  <a:lumMod val="75000"/>
                </a:schemeClr>
              </a:buClr>
              <a:buSzPct val="120000"/>
              <a:buFont typeface="Arial" panose="020B0604020202020204" pitchFamily="34" charset="0"/>
              <a:buChar char="•"/>
            </a:pPr>
            <a:r>
              <a:rPr lang="en-US" altLang="en-US" dirty="0"/>
              <a:t>All Income must be reported.</a:t>
            </a:r>
          </a:p>
          <a:p>
            <a:pPr marL="170867" indent="-170867">
              <a:spcBef>
                <a:spcPct val="0"/>
              </a:spcBef>
              <a:buClr>
                <a:schemeClr val="accent2">
                  <a:lumMod val="75000"/>
                </a:schemeClr>
              </a:buClr>
              <a:buSzPct val="120000"/>
              <a:buFont typeface="Arial" panose="020B0604020202020204" pitchFamily="34" charset="0"/>
              <a:buChar char="•"/>
            </a:pPr>
            <a:r>
              <a:rPr lang="en-US" altLang="en-US" dirty="0"/>
              <a:t>All Form 1099-MISCs</a:t>
            </a:r>
            <a:r>
              <a:rPr lang="en-US" altLang="en-US" baseline="0" dirty="0"/>
              <a:t> must be input into TaxSlayer as a 1099-MISC (not summarized to “other income”)</a:t>
            </a:r>
          </a:p>
        </p:txBody>
      </p:sp>
      <p:sp>
        <p:nvSpPr>
          <p:cNvPr id="2" name="Date Placeholder 1"/>
          <p:cNvSpPr>
            <a:spLocks noGrp="1"/>
          </p:cNvSpPr>
          <p:nvPr>
            <p:ph type="dt" idx="10"/>
          </p:nvPr>
        </p:nvSpPr>
        <p:spPr/>
        <p:txBody>
          <a:bodyPr/>
          <a:lstStyle/>
          <a:p>
            <a:fld id="{A5D05607-6915-43A7-88E6-D6D361E1966E}"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109671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GB" altLang="en-US" b="1" dirty="0">
                <a:latin typeface="+mn-lt"/>
              </a:rPr>
              <a:t>MFS – Lived With Spouse Anytime During The Year</a:t>
            </a:r>
          </a:p>
          <a:p>
            <a:pPr lvl="1"/>
            <a:r>
              <a:rPr lang="en-GB" altLang="en-US" b="1" dirty="0">
                <a:latin typeface="+mn-lt"/>
              </a:rPr>
              <a:t>Cannot claim credit for the elderly or the disabled, cannot claim education credits, EIC</a:t>
            </a:r>
          </a:p>
          <a:p>
            <a:pPr lvl="1"/>
            <a:r>
              <a:rPr lang="en-GB" altLang="en-US" b="1" dirty="0">
                <a:latin typeface="+mn-lt"/>
              </a:rPr>
              <a:t>Must include social security benefits as income (up to 85% can be taxable)</a:t>
            </a:r>
            <a:r>
              <a:rPr lang="ar-SA" altLang="en-US" b="1" dirty="0">
                <a:latin typeface="+mn-lt"/>
                <a:cs typeface="Calibri" panose="020F0502020204030204" pitchFamily="34" charset="0"/>
              </a:rPr>
              <a:t>‏</a:t>
            </a:r>
            <a:r>
              <a:rPr lang="en-US" altLang="en-US" b="1" dirty="0">
                <a:latin typeface="+mn-lt"/>
              </a:rPr>
              <a:t>, unless lived apart the whole year</a:t>
            </a:r>
            <a:endParaRPr lang="en-GB" altLang="en-US" b="1" dirty="0">
              <a:latin typeface="+mn-lt"/>
            </a:endParaRPr>
          </a:p>
          <a:p>
            <a:pPr marL="223838" lvl="1" indent="0" eaLnBrk="1" hangingPunct="1">
              <a:spcBef>
                <a:spcPct val="0"/>
              </a:spcBef>
              <a:buNone/>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06726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Review</a:t>
            </a:r>
            <a:r>
              <a:rPr lang="en-US" altLang="en-US" dirty="0"/>
              <a:t> how good records help taxpayers: Refer to 4012 F-13</a:t>
            </a:r>
          </a:p>
          <a:p>
            <a:pPr>
              <a:buFontTx/>
              <a:buChar char="•"/>
            </a:pPr>
            <a:r>
              <a:rPr lang="en-US" altLang="en-US" dirty="0"/>
              <a:t>Monitor the progress of their business</a:t>
            </a:r>
          </a:p>
          <a:p>
            <a:pPr>
              <a:buFontTx/>
              <a:buChar char="•"/>
            </a:pPr>
            <a:r>
              <a:rPr lang="en-US" altLang="en-US" dirty="0"/>
              <a:t>Prepare their financial statements</a:t>
            </a:r>
          </a:p>
          <a:p>
            <a:pPr>
              <a:buFontTx/>
              <a:buChar char="•"/>
            </a:pPr>
            <a:r>
              <a:rPr lang="en-US" altLang="en-US" dirty="0"/>
              <a:t>Identify source of receipts</a:t>
            </a:r>
          </a:p>
          <a:p>
            <a:pPr>
              <a:buFontTx/>
              <a:buChar char="•"/>
            </a:pPr>
            <a:r>
              <a:rPr lang="en-US" altLang="en-US" dirty="0"/>
              <a:t>Keep track of deductible expenses</a:t>
            </a:r>
          </a:p>
          <a:p>
            <a:pPr>
              <a:buFontTx/>
              <a:buChar char="•"/>
            </a:pPr>
            <a:r>
              <a:rPr lang="en-US" altLang="en-US" dirty="0"/>
              <a:t>Prepare tax returns</a:t>
            </a:r>
          </a:p>
          <a:p>
            <a:pPr>
              <a:buFontTx/>
              <a:buChar char="•"/>
            </a:pPr>
            <a:r>
              <a:rPr lang="en-US" altLang="en-US" dirty="0"/>
              <a:t>Support items reported on tax returns</a:t>
            </a:r>
          </a:p>
          <a:p>
            <a:r>
              <a:rPr lang="en-US" altLang="en-US" b="1" dirty="0"/>
              <a:t>Ask</a:t>
            </a:r>
            <a:r>
              <a:rPr lang="en-US" altLang="en-US" dirty="0"/>
              <a:t>: What are examples of business-related supporting documents? </a:t>
            </a:r>
          </a:p>
          <a:p>
            <a:r>
              <a:rPr lang="en-US" altLang="en-US" b="1" dirty="0"/>
              <a:t>Answer</a:t>
            </a:r>
            <a:r>
              <a:rPr lang="en-US" altLang="en-US" dirty="0"/>
              <a:t>: Sales slips, paid bills, invoices, receipts, deposit slips, canceled checks.</a:t>
            </a:r>
          </a:p>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764" indent="-289710">
              <a:spcBef>
                <a:spcPct val="30000"/>
              </a:spcBef>
              <a:defRPr sz="1200">
                <a:solidFill>
                  <a:schemeClr val="tx1"/>
                </a:solidFill>
                <a:latin typeface="Calibri" pitchFamily="34" charset="0"/>
              </a:defRPr>
            </a:lvl2pPr>
            <a:lvl3pPr marL="1163561" indent="-231452">
              <a:spcBef>
                <a:spcPct val="30000"/>
              </a:spcBef>
              <a:defRPr sz="1200">
                <a:solidFill>
                  <a:schemeClr val="tx1"/>
                </a:solidFill>
                <a:latin typeface="Calibri" pitchFamily="34" charset="0"/>
              </a:defRPr>
            </a:lvl3pPr>
            <a:lvl4pPr marL="1629615" indent="-231452">
              <a:spcBef>
                <a:spcPct val="30000"/>
              </a:spcBef>
              <a:defRPr sz="1200">
                <a:solidFill>
                  <a:schemeClr val="tx1"/>
                </a:solidFill>
                <a:latin typeface="Calibri" pitchFamily="34" charset="0"/>
              </a:defRPr>
            </a:lvl4pPr>
            <a:lvl5pPr marL="2095669" indent="-231452">
              <a:spcBef>
                <a:spcPct val="30000"/>
              </a:spcBef>
              <a:defRPr sz="1200">
                <a:solidFill>
                  <a:schemeClr val="tx1"/>
                </a:solidFill>
                <a:latin typeface="Calibri" pitchFamily="34" charset="0"/>
              </a:defRPr>
            </a:lvl5pPr>
            <a:lvl6pPr marL="2549128" indent="-231452" eaLnBrk="0" fontAlgn="base" hangingPunct="0">
              <a:spcBef>
                <a:spcPct val="30000"/>
              </a:spcBef>
              <a:spcAft>
                <a:spcPct val="0"/>
              </a:spcAft>
              <a:defRPr sz="1200">
                <a:solidFill>
                  <a:schemeClr val="tx1"/>
                </a:solidFill>
                <a:latin typeface="Calibri" pitchFamily="34" charset="0"/>
              </a:defRPr>
            </a:lvl6pPr>
            <a:lvl7pPr marL="3002585" indent="-231452" eaLnBrk="0" fontAlgn="base" hangingPunct="0">
              <a:spcBef>
                <a:spcPct val="30000"/>
              </a:spcBef>
              <a:spcAft>
                <a:spcPct val="0"/>
              </a:spcAft>
              <a:defRPr sz="1200">
                <a:solidFill>
                  <a:schemeClr val="tx1"/>
                </a:solidFill>
                <a:latin typeface="Calibri" pitchFamily="34" charset="0"/>
              </a:defRPr>
            </a:lvl7pPr>
            <a:lvl8pPr marL="3456043" indent="-231452" eaLnBrk="0" fontAlgn="base" hangingPunct="0">
              <a:spcBef>
                <a:spcPct val="30000"/>
              </a:spcBef>
              <a:spcAft>
                <a:spcPct val="0"/>
              </a:spcAft>
              <a:defRPr sz="1200">
                <a:solidFill>
                  <a:schemeClr val="tx1"/>
                </a:solidFill>
                <a:latin typeface="Calibri" pitchFamily="34" charset="0"/>
              </a:defRPr>
            </a:lvl8pPr>
            <a:lvl9pPr marL="3909502" indent="-231452" eaLnBrk="0" fontAlgn="base" hangingPunct="0">
              <a:spcBef>
                <a:spcPct val="30000"/>
              </a:spcBef>
              <a:spcAft>
                <a:spcPct val="0"/>
              </a:spcAft>
              <a:defRPr sz="1200">
                <a:solidFill>
                  <a:schemeClr val="tx1"/>
                </a:solidFill>
                <a:latin typeface="Calibri" pitchFamily="34" charset="0"/>
              </a:defRPr>
            </a:lvl9pPr>
          </a:lstStyle>
          <a:p>
            <a:pPr>
              <a:spcBef>
                <a:spcPct val="0"/>
              </a:spcBef>
            </a:pPr>
            <a:fld id="{D9B67FA8-9D08-4E7E-B23D-9B0854770998}" type="slidenum">
              <a:rPr lang="en-US" altLang="en-US"/>
              <a:pPr>
                <a:spcBef>
                  <a:spcPct val="0"/>
                </a:spcBef>
              </a:pPr>
              <a:t>64</a:t>
            </a:fld>
            <a:endParaRPr lang="en-US" altLang="en-US" dirty="0"/>
          </a:p>
        </p:txBody>
      </p:sp>
      <p:sp>
        <p:nvSpPr>
          <p:cNvPr id="2" name="Date Placeholder 1"/>
          <p:cNvSpPr>
            <a:spLocks noGrp="1"/>
          </p:cNvSpPr>
          <p:nvPr>
            <p:ph type="dt" idx="10"/>
          </p:nvPr>
        </p:nvSpPr>
        <p:spPr/>
        <p:txBody>
          <a:bodyPr/>
          <a:lstStyle/>
          <a:p>
            <a:fld id="{7B3E4428-1B2B-4A98-AD6A-065ADC8D52E5}" type="datetime1">
              <a:rPr lang="en-US" smtClean="0"/>
              <a:t>11/7/2018</a:t>
            </a:fld>
            <a:endParaRPr lang="en-US" dirty="0"/>
          </a:p>
        </p:txBody>
      </p:sp>
      <p:sp>
        <p:nvSpPr>
          <p:cNvPr id="3" name="Header Placeholder 2"/>
          <p:cNvSpPr>
            <a:spLocks noGrp="1"/>
          </p:cNvSpPr>
          <p:nvPr>
            <p:ph type="hdr" sz="quarter" idx="11"/>
          </p:nvPr>
        </p:nvSpPr>
        <p:spPr/>
        <p:txBody>
          <a:bodyPr/>
          <a:lstStyle/>
          <a:p>
            <a:r>
              <a:rPr lang="en-US"/>
              <a:t>Business Income 2017 TY</a:t>
            </a:r>
            <a:endParaRPr lang="en-US" dirty="0"/>
          </a:p>
        </p:txBody>
      </p:sp>
    </p:spTree>
    <p:extLst>
      <p:ext uri="{BB962C8B-B14F-4D97-AF65-F5344CB8AC3E}">
        <p14:creationId xmlns:p14="http://schemas.microsoft.com/office/powerpoint/2010/main" val="3692860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65BEECB4-72FF-4411-AB45-7D97EFF8A014}" type="datetime1">
              <a:rPr lang="en-US" smtClean="0"/>
              <a:pPr>
                <a:defRPr/>
              </a:pPr>
              <a:t>11/7/2018</a:t>
            </a:fld>
            <a:endParaRPr lang="en-US" dirty="0"/>
          </a:p>
        </p:txBody>
      </p:sp>
      <p:sp>
        <p:nvSpPr>
          <p:cNvPr id="33485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5E07BDB-623B-4AE2-86C7-B2297C671F9D}" type="slidenum">
              <a:rPr lang="en-US" altLang="en-US"/>
              <a:pPr algn="r" eaLnBrk="1" hangingPunct="1">
                <a:spcBef>
                  <a:spcPct val="0"/>
                </a:spcBef>
              </a:pPr>
              <a:t>65</a:t>
            </a:fld>
            <a:endParaRPr lang="en-US" altLang="en-US" dirty="0"/>
          </a:p>
        </p:txBody>
      </p:sp>
      <p:sp>
        <p:nvSpPr>
          <p:cNvPr id="3348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Emphasize that if taxpayer claims standard rate for mileage, TaxSlayer will calculate the expense &amp; include with other business expenses.</a:t>
            </a:r>
            <a:r>
              <a:rPr lang="en-US" altLang="en-US" baseline="0" dirty="0">
                <a:cs typeface="Arial" panose="020B0604020202020204" pitchFamily="34" charset="0"/>
              </a:rPr>
              <a:t>  If taxpayer wishes to claim actual expenses, the return is out of scope</a:t>
            </a:r>
            <a:endParaRPr lang="en-US" altLang="en-US" dirty="0">
              <a:cs typeface="Arial" panose="020B0604020202020204" pitchFamily="34" charset="0"/>
            </a:endParaRPr>
          </a:p>
        </p:txBody>
      </p:sp>
    </p:spTree>
    <p:extLst>
      <p:ext uri="{BB962C8B-B14F-4D97-AF65-F5344CB8AC3E}">
        <p14:creationId xmlns:p14="http://schemas.microsoft.com/office/powerpoint/2010/main" val="2484198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Business Income 2017 TY</a:t>
            </a:r>
            <a:endParaRPr lang="en-US" dirty="0"/>
          </a:p>
        </p:txBody>
      </p:sp>
      <p:sp>
        <p:nvSpPr>
          <p:cNvPr id="5" name="Date Placeholder 4"/>
          <p:cNvSpPr>
            <a:spLocks noGrp="1"/>
          </p:cNvSpPr>
          <p:nvPr>
            <p:ph type="dt" idx="11"/>
          </p:nvPr>
        </p:nvSpPr>
        <p:spPr/>
        <p:txBody>
          <a:bodyPr/>
          <a:lstStyle/>
          <a:p>
            <a:fld id="{B308EC77-32EC-46C4-A3BB-BB71E5F62260}" type="datetime1">
              <a:rPr lang="en-US" smtClean="0"/>
              <a:t>11/7/2018</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67</a:t>
            </a:fld>
            <a:endParaRPr lang="en-US" dirty="0"/>
          </a:p>
        </p:txBody>
      </p:sp>
    </p:spTree>
    <p:extLst>
      <p:ext uri="{BB962C8B-B14F-4D97-AF65-F5344CB8AC3E}">
        <p14:creationId xmlns:p14="http://schemas.microsoft.com/office/powerpoint/2010/main" val="1149431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Business Income 2017 TY</a:t>
            </a:r>
            <a:endParaRPr lang="en-US" dirty="0"/>
          </a:p>
        </p:txBody>
      </p:sp>
      <p:sp>
        <p:nvSpPr>
          <p:cNvPr id="5" name="Date Placeholder 4"/>
          <p:cNvSpPr>
            <a:spLocks noGrp="1"/>
          </p:cNvSpPr>
          <p:nvPr>
            <p:ph type="dt" idx="11"/>
          </p:nvPr>
        </p:nvSpPr>
        <p:spPr/>
        <p:txBody>
          <a:bodyPr/>
          <a:lstStyle/>
          <a:p>
            <a:fld id="{F56119D4-BCA5-46B0-8DED-534DD9144BDB}" type="datetime1">
              <a:rPr lang="en-US" smtClean="0"/>
              <a:t>11/7/2018</a:t>
            </a:fld>
            <a:endParaRPr lang="en-US" dirty="0"/>
          </a:p>
        </p:txBody>
      </p:sp>
      <p:sp>
        <p:nvSpPr>
          <p:cNvPr id="6" name="Slide Number Placeholder 5"/>
          <p:cNvSpPr>
            <a:spLocks noGrp="1"/>
          </p:cNvSpPr>
          <p:nvPr>
            <p:ph type="sldNum" sz="quarter" idx="12"/>
          </p:nvPr>
        </p:nvSpPr>
        <p:spPr/>
        <p:txBody>
          <a:bodyPr/>
          <a:lstStyle/>
          <a:p>
            <a:fld id="{493D3F23-AD5A-4D1A-94BD-79F15D43E731}" type="slidenum">
              <a:rPr lang="en-US" smtClean="0"/>
              <a:t>68</a:t>
            </a:fld>
            <a:endParaRPr lang="en-US" dirty="0"/>
          </a:p>
        </p:txBody>
      </p:sp>
    </p:spTree>
    <p:extLst>
      <p:ext uri="{BB962C8B-B14F-4D97-AF65-F5344CB8AC3E}">
        <p14:creationId xmlns:p14="http://schemas.microsoft.com/office/powerpoint/2010/main" val="3975554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14837C61-B0AF-41CF-BC61-AC02CFC8F18E}" type="datetime1">
              <a:rPr lang="en-US" smtClean="0"/>
              <a:pPr>
                <a:defRPr/>
              </a:pPr>
              <a:t>11/7/2018</a:t>
            </a:fld>
            <a:endParaRPr lang="en-US" dirty="0"/>
          </a:p>
        </p:txBody>
      </p:sp>
      <p:sp>
        <p:nvSpPr>
          <p:cNvPr id="33690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EBD7F8-CD9D-4DF2-AF60-9F156E0D7F70}" type="slidenum">
              <a:rPr lang="en-US" altLang="en-US"/>
              <a:pPr algn="r" eaLnBrk="1" hangingPunct="1">
                <a:spcBef>
                  <a:spcPct val="0"/>
                </a:spcBef>
              </a:pPr>
              <a:t>69</a:t>
            </a:fld>
            <a:endParaRPr lang="en-US" altLang="en-US" dirty="0"/>
          </a:p>
        </p:txBody>
      </p:sp>
      <p:sp>
        <p:nvSpPr>
          <p:cNvPr id="3369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When a 1099-MISC is received</a:t>
            </a:r>
            <a:r>
              <a:rPr lang="en-US" altLang="en-US" baseline="0" dirty="0">
                <a:cs typeface="Arial" panose="020B0604020202020204" pitchFamily="34" charset="0"/>
              </a:rPr>
              <a:t> with box 7 filled in</a:t>
            </a:r>
            <a:r>
              <a:rPr lang="en-US" altLang="en-US" dirty="0">
                <a:cs typeface="Arial" panose="020B0604020202020204" pitchFamily="34" charset="0"/>
              </a:rPr>
              <a:t> (rather than a W-2), it indicates non-employee and must pay self-employment tax if income exceeds $400</a:t>
            </a:r>
          </a:p>
          <a:p>
            <a:pPr eaLnBrk="1" hangingPunct="1">
              <a:buFontTx/>
              <a:buNone/>
            </a:pPr>
            <a:endParaRPr lang="en-US" altLang="en-US"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 TaxSlayer calculates the self-employment tax owed on 1040 Line 57 </a:t>
            </a:r>
          </a:p>
          <a:p>
            <a:pPr marL="0" lvl="1" eaLnBrk="1" hangingPunct="1">
              <a:buFontTx/>
              <a:buChar char="•"/>
            </a:pPr>
            <a:endParaRPr lang="en-US" altLang="en-US" baseline="0"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TaxSlayer calculates the amount that taxpayer can claim as an adjustment to income on Line 27 (one-half the self-employment tax)</a:t>
            </a:r>
          </a:p>
        </p:txBody>
      </p:sp>
    </p:spTree>
    <p:extLst>
      <p:ext uri="{BB962C8B-B14F-4D97-AF65-F5344CB8AC3E}">
        <p14:creationId xmlns:p14="http://schemas.microsoft.com/office/powerpoint/2010/main" val="3794065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14837C61-B0AF-41CF-BC61-AC02CFC8F18E}" type="datetime1">
              <a:rPr lang="en-US" smtClean="0"/>
              <a:pPr>
                <a:defRPr/>
              </a:pPr>
              <a:t>11/7/2018</a:t>
            </a:fld>
            <a:endParaRPr lang="en-US" dirty="0"/>
          </a:p>
        </p:txBody>
      </p:sp>
      <p:sp>
        <p:nvSpPr>
          <p:cNvPr id="33690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EBD7F8-CD9D-4DF2-AF60-9F156E0D7F70}" type="slidenum">
              <a:rPr lang="en-US" altLang="en-US"/>
              <a:pPr algn="r" eaLnBrk="1" hangingPunct="1">
                <a:spcBef>
                  <a:spcPct val="0"/>
                </a:spcBef>
              </a:pPr>
              <a:t>70</a:t>
            </a:fld>
            <a:endParaRPr lang="en-US" altLang="en-US" dirty="0"/>
          </a:p>
        </p:txBody>
      </p:sp>
      <p:sp>
        <p:nvSpPr>
          <p:cNvPr id="3369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9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When a 1099-MISC is received</a:t>
            </a:r>
            <a:r>
              <a:rPr lang="en-US" altLang="en-US" baseline="0" dirty="0">
                <a:cs typeface="Arial" panose="020B0604020202020204" pitchFamily="34" charset="0"/>
              </a:rPr>
              <a:t> with box 7 filled in</a:t>
            </a:r>
            <a:r>
              <a:rPr lang="en-US" altLang="en-US" dirty="0">
                <a:cs typeface="Arial" panose="020B0604020202020204" pitchFamily="34" charset="0"/>
              </a:rPr>
              <a:t> (rather than a W-2), it indicates non-employee and must pay self-employment tax if income exceeds $400</a:t>
            </a:r>
          </a:p>
          <a:p>
            <a:pPr eaLnBrk="1" hangingPunct="1">
              <a:buFontTx/>
              <a:buNone/>
            </a:pPr>
            <a:endParaRPr lang="en-US" altLang="en-US"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 TaxSlayer calculates the self-employment tax owed on 1040 Line 57 </a:t>
            </a:r>
          </a:p>
          <a:p>
            <a:pPr marL="0" lvl="1" eaLnBrk="1" hangingPunct="1">
              <a:buFontTx/>
              <a:buChar char="•"/>
            </a:pPr>
            <a:endParaRPr lang="en-US" altLang="en-US" baseline="0" dirty="0">
              <a:cs typeface="Arial" panose="020B0604020202020204" pitchFamily="34" charset="0"/>
            </a:endParaRPr>
          </a:p>
          <a:p>
            <a:pPr marL="0" lvl="1" eaLnBrk="1" hangingPunct="1">
              <a:buFontTx/>
              <a:buChar char="•"/>
            </a:pPr>
            <a:r>
              <a:rPr lang="en-US" altLang="en-US" baseline="0" dirty="0">
                <a:cs typeface="Arial" panose="020B0604020202020204" pitchFamily="34" charset="0"/>
              </a:rPr>
              <a:t>TaxSlayer calculates the amount that taxpayer can claim as an adjustment to income on Line 27 (one-half the self-employment tax)</a:t>
            </a:r>
          </a:p>
        </p:txBody>
      </p:sp>
    </p:spTree>
    <p:extLst>
      <p:ext uri="{BB962C8B-B14F-4D97-AF65-F5344CB8AC3E}">
        <p14:creationId xmlns:p14="http://schemas.microsoft.com/office/powerpoint/2010/main" val="2515785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843542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288167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Requirement that student must spend at least some part of each of 5 calendar months of tax year in school can be a problem during student’s first or last year in college</a:t>
            </a:r>
          </a:p>
        </p:txBody>
      </p:sp>
      <p:sp>
        <p:nvSpPr>
          <p:cNvPr id="10342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3703F5-97E7-4F52-8B3B-70C86EC47588}" type="slidenum">
              <a:rPr lang="en-US" altLang="en-US" sz="1400"/>
              <a:pPr>
                <a:spcBef>
                  <a:spcPct val="0"/>
                </a:spcBef>
              </a:pPr>
              <a:t>74</a:t>
            </a:fld>
            <a:endParaRPr lang="en-US" altLang="en-US" sz="1400" dirty="0"/>
          </a:p>
        </p:txBody>
      </p:sp>
    </p:spTree>
    <p:extLst>
      <p:ext uri="{BB962C8B-B14F-4D97-AF65-F5344CB8AC3E}">
        <p14:creationId xmlns:p14="http://schemas.microsoft.com/office/powerpoint/2010/main" val="152973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student to open Pub 4012 to Page B-8 and then lead the discussion</a:t>
            </a:r>
            <a:br>
              <a:rPr lang="en-US" altLang="en-US" b="1" dirty="0"/>
            </a:br>
            <a:endParaRPr lang="en-US" altLang="en-US" b="1" dirty="0"/>
          </a:p>
          <a:p>
            <a:r>
              <a:rPr lang="en-US" altLang="en-US" b="1" dirty="0"/>
              <a:t>Don’t miss the footnotes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6943985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Requirement that student must spend at least some part of each of 5 calendar months of tax year in school can be a problem during student’s first or last year in college</a:t>
            </a:r>
          </a:p>
        </p:txBody>
      </p:sp>
      <p:sp>
        <p:nvSpPr>
          <p:cNvPr id="10342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3703F5-97E7-4F52-8B3B-70C86EC47588}" type="slidenum">
              <a:rPr lang="en-US" altLang="en-US" sz="1400"/>
              <a:pPr>
                <a:spcBef>
                  <a:spcPct val="0"/>
                </a:spcBef>
              </a:pPr>
              <a:t>75</a:t>
            </a:fld>
            <a:endParaRPr lang="en-US" altLang="en-US" sz="1400" dirty="0"/>
          </a:p>
        </p:txBody>
      </p:sp>
    </p:spTree>
    <p:extLst>
      <p:ext uri="{BB962C8B-B14F-4D97-AF65-F5344CB8AC3E}">
        <p14:creationId xmlns:p14="http://schemas.microsoft.com/office/powerpoint/2010/main" val="38388981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11/7/2018</a:t>
            </a:fld>
            <a:endParaRPr lang="en-US" dirty="0"/>
          </a:p>
        </p:txBody>
      </p:sp>
    </p:spTree>
    <p:extLst>
      <p:ext uri="{BB962C8B-B14F-4D97-AF65-F5344CB8AC3E}">
        <p14:creationId xmlns:p14="http://schemas.microsoft.com/office/powerpoint/2010/main" val="34898168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1723404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035883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5746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858289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2863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A166DD45-F77F-4BE1-9AE4-8AE466B34B60}" type="slidenum">
              <a:rPr lang="en-US" altLang="en-US" sz="1800"/>
              <a:pPr eaLnBrk="1" hangingPunct="1">
                <a:spcBef>
                  <a:spcPct val="0"/>
                </a:spcBef>
                <a:buClrTx/>
                <a:buFontTx/>
                <a:buNone/>
              </a:pPr>
              <a:t>9</a:t>
            </a:fld>
            <a:endParaRPr lang="en-US" altLang="en-US" sz="1800" dirty="0"/>
          </a:p>
        </p:txBody>
      </p:sp>
      <p:sp>
        <p:nvSpPr>
          <p:cNvPr id="106499" name="Rectangle 2"/>
          <p:cNvSpPr>
            <a:spLocks noGrp="1" noRot="1" noChangeAspect="1" noChangeArrowheads="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 this lesson only the Qualifying</a:t>
            </a:r>
            <a:r>
              <a:rPr lang="en-US" altLang="en-US" b="1" baseline="0" dirty="0"/>
              <a:t> Relative</a:t>
            </a:r>
            <a:r>
              <a:rPr lang="en-US" altLang="en-US" b="1" dirty="0"/>
              <a:t> will be addressed</a:t>
            </a:r>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45046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a:t>Instructors should continue to reinforce proper use of the I&amp;I Sheet including a careful, probing interview and completion</a:t>
            </a:r>
            <a:r>
              <a:rPr lang="en-US" altLang="en-US" b="1" i="0" baseline="0" dirty="0"/>
              <a:t> of the gray shade boxes.</a:t>
            </a:r>
            <a:endParaRPr lang="en-US" altLang="en-US" b="1" i="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86327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3" y="1218977"/>
            <a:ext cx="8799444" cy="390144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210151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283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0"/>
            <a:ext cx="5283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4038600" y="6400801"/>
            <a:ext cx="41148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Ray Caldwell - NJ Version - Young Married Couple</a:t>
            </a:r>
          </a:p>
        </p:txBody>
      </p:sp>
    </p:spTree>
    <p:extLst>
      <p:ext uri="{BB962C8B-B14F-4D97-AF65-F5344CB8AC3E}">
        <p14:creationId xmlns:p14="http://schemas.microsoft.com/office/powerpoint/2010/main" val="39819267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4038600" y="6400801"/>
            <a:ext cx="41148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Ray Caldwell - NJ Version - Young Married Couple</a:t>
            </a:r>
          </a:p>
        </p:txBody>
      </p:sp>
    </p:spTree>
    <p:extLst>
      <p:ext uri="{BB962C8B-B14F-4D97-AF65-F5344CB8AC3E}">
        <p14:creationId xmlns:p14="http://schemas.microsoft.com/office/powerpoint/2010/main" val="21909531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7739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Ray Caldwell - NJ Version - Young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3349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Ray Caldwell - NJ Version - Young Married Couple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88513018"/>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Ray Caldwell - NJ Version - Young Married Couple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949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Ray Caldwell - NJ Version - Young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386904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Ray Caldwell - NJ Version - Young Married Couple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1241175"/>
      </p:ext>
    </p:extLst>
  </p:cSld>
  <p:clrMapOvr>
    <a:masterClrMapping/>
  </p:clrMapOvr>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82521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905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Ray Caldwell - NJ Version - Young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7337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5" y="2141538"/>
            <a:ext cx="10492873" cy="18288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22542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a:t>Ray Caldwell - NJ Version - Young Married Couple</a:t>
            </a:r>
          </a:p>
        </p:txBody>
      </p:sp>
      <p:sp>
        <p:nvSpPr>
          <p:cNvPr id="10" name="Slide Number Placeholder 9"/>
          <p:cNvSpPr>
            <a:spLocks noGrp="1"/>
          </p:cNvSpPr>
          <p:nvPr>
            <p:ph type="sldNum" sz="quarter" idx="11"/>
          </p:nvPr>
        </p:nvSpPr>
        <p:spPr/>
        <p:txBody>
          <a:bodyPr/>
          <a:lstStyle/>
          <a:p>
            <a:pPr>
              <a:defRPr/>
            </a:pPr>
            <a:fld id="{593E17D5-A313-48E8-844B-E89875E4D580}" type="slidenum">
              <a:rPr lang="en-US" altLang="en-US" smtClean="0"/>
              <a:pPr>
                <a:defRPr/>
              </a:pPr>
              <a:t>‹#›</a:t>
            </a:fld>
            <a:endParaRPr lang="en-US"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a:t>Click icon to add picture</a:t>
            </a:r>
            <a:endParaRPr lang="en-US" dirty="0"/>
          </a:p>
        </p:txBody>
      </p:sp>
      <p:sp>
        <p:nvSpPr>
          <p:cNvPr id="14" name="Text Placeholder 5"/>
          <p:cNvSpPr>
            <a:spLocks noGrp="1"/>
          </p:cNvSpPr>
          <p:nvPr>
            <p:ph type="body" sz="quarter" idx="16"/>
          </p:nvPr>
        </p:nvSpPr>
        <p:spPr>
          <a:xfrm>
            <a:off x="1267327" y="2141666"/>
            <a:ext cx="10058400" cy="1879353"/>
          </a:xfrm>
        </p:spPr>
        <p:txBody>
          <a:bodyPr/>
          <a:lstStyle>
            <a:lvl1pPr>
              <a:defRPr/>
            </a:lvl1pPr>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424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Ray Caldwell - NJ Version - Young Married Couple</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7119046"/>
      </p:ext>
    </p:extLst>
  </p:cSld>
  <p:clrMapOvr>
    <a:masterClrMapping/>
  </p:clrMapOvr>
  <p:extLst mod="1">
    <p:ext uri="{DCECCB84-F9BA-43D5-87BE-67443E8EF086}">
      <p15:sldGuideLst xmlns:p15="http://schemas.microsoft.com/office/powerpoint/2012/main">
        <p15:guide id="1" pos="800" userDrawn="1">
          <p15:clr>
            <a:srgbClr val="FBAE40"/>
          </p15:clr>
        </p15:guide>
        <p15:guide id="2" pos="6944" userDrawn="1">
          <p15:clr>
            <a:srgbClr val="FBAE40"/>
          </p15:clr>
        </p15:guide>
        <p15:guide id="3" orient="horz" pos="828" userDrawn="1">
          <p15:clr>
            <a:srgbClr val="FBAE40"/>
          </p15:clr>
        </p15:guide>
        <p15:guide id="4" pos="1067" userDrawn="1">
          <p15:clr>
            <a:srgbClr val="FBAE40"/>
          </p15:clr>
        </p15:guide>
        <p15:guide id="5"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defRPr/>
            </a:pPr>
            <a:r>
              <a:rPr lang="en-US"/>
              <a:t>Ray Caldwell - NJ Version - Young Married Couple</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563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Ray Caldwell - NJ Version - Young Married Couple</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4767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Ray Caldwell - NJ Version - Young Married Couple</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143186"/>
      </p:ext>
    </p:extLst>
  </p:cSld>
  <p:clrMapOvr>
    <a:masterClrMapping/>
  </p:clrMapOvr>
  <p:extLst mod="1">
    <p:ext uri="{DCECCB84-F9BA-43D5-87BE-67443E8EF086}">
      <p15:sldGuideLst xmlns:p15="http://schemas.microsoft.com/office/powerpoint/2012/main">
        <p15:guide id="1" pos="800" userDrawn="1">
          <p15:clr>
            <a:srgbClr val="FBAE40"/>
          </p15:clr>
        </p15:guide>
        <p15:guide id="2" pos="6944" userDrawn="1">
          <p15:clr>
            <a:srgbClr val="FBAE40"/>
          </p15:clr>
        </p15:guide>
        <p15:guide id="3" orient="horz" pos="828" userDrawn="1">
          <p15:clr>
            <a:srgbClr val="FBAE40"/>
          </p15:clr>
        </p15:guide>
        <p15:guide id="4" pos="1067" userDrawn="1">
          <p15:clr>
            <a:srgbClr val="FBAE40"/>
          </p15:clr>
        </p15:guide>
        <p15:guide id="5"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98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838204" y="4114800"/>
            <a:ext cx="10492873"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838204" y="2141538"/>
            <a:ext cx="10492873" cy="18288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5094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11" name="Picture Placeholder 3"/>
          <p:cNvSpPr>
            <a:spLocks noGrp="1"/>
          </p:cNvSpPr>
          <p:nvPr>
            <p:ph type="pic" sz="quarter" idx="15"/>
          </p:nvPr>
        </p:nvSpPr>
        <p:spPr>
          <a:xfrm>
            <a:off x="1267327" y="4124158"/>
            <a:ext cx="10058400" cy="1879600"/>
          </a:xfrm>
        </p:spPr>
        <p:txBody>
          <a:bodyPr/>
          <a:lstStyle>
            <a:lvl1pPr marL="0" indent="0">
              <a:buNone/>
              <a:defRPr/>
            </a:lvl1pPr>
          </a:lstStyle>
          <a:p>
            <a:r>
              <a:rPr lang="en-US" dirty="0"/>
              <a:t>Click icon to add picture</a:t>
            </a:r>
          </a:p>
        </p:txBody>
      </p:sp>
      <p:sp>
        <p:nvSpPr>
          <p:cNvPr id="14" name="Text Placeholder 5"/>
          <p:cNvSpPr>
            <a:spLocks noGrp="1"/>
          </p:cNvSpPr>
          <p:nvPr>
            <p:ph type="body" sz="quarter" idx="16"/>
          </p:nvPr>
        </p:nvSpPr>
        <p:spPr>
          <a:xfrm>
            <a:off x="1267327" y="2141662"/>
            <a:ext cx="10058400" cy="1879353"/>
          </a:xfrm>
        </p:spPr>
        <p:txBody>
          <a:bodyPr/>
          <a:lstStyle>
            <a:lvl1pPr>
              <a:defRPr/>
            </a:lvl1pPr>
            <a:lvl2pPr>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56958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pPr>
              <a:defRPr/>
            </a:pPr>
            <a:r>
              <a:rPr lang="en-US"/>
              <a:t>Ray Caldwell - NJ Version - Young Married Couple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AARPF_Logo w Tag.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7852669"/>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2" r:id="rId8"/>
    <p:sldLayoutId id="2147484504" r:id="rId9"/>
    <p:sldLayoutId id="2147484505" r:id="rId10"/>
    <p:sldLayoutId id="2147484506" r:id="rId11"/>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userDrawn="1">
          <p15:clr>
            <a:srgbClr val="F26B43"/>
          </p15:clr>
        </p15:guide>
        <p15:guide id="2" orient="horz" pos="1344" userDrawn="1">
          <p15:clr>
            <a:srgbClr val="F26B43"/>
          </p15:clr>
        </p15:guide>
        <p15:guide id="3" pos="683" userDrawn="1">
          <p15:clr>
            <a:srgbClr val="F26B43"/>
          </p15:clr>
        </p15:guide>
        <p15:guide id="4" orient="horz" pos="1056" userDrawn="1">
          <p15:clr>
            <a:srgbClr val="F26B43"/>
          </p15:clr>
        </p15:guide>
        <p15:guide id="5" orient="horz" pos="828" userDrawn="1">
          <p15:clr>
            <a:srgbClr val="F26B43"/>
          </p15:clr>
        </p15:guide>
        <p15:guide id="6" pos="8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Ray Caldwell - NJ Version - Young Married Couple</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55033226"/>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wmf"/><Relationship Id="rId7" Type="http://schemas.microsoft.com/office/2007/relationships/hdphoto" Target="../media/hdphoto4.wdp"/><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5.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0.wmf"/><Relationship Id="rId4" Type="http://schemas.microsoft.com/office/2007/relationships/hdphoto" Target="../media/hdphoto7.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1.xml"/><Relationship Id="rId4" Type="http://schemas.openxmlformats.org/officeDocument/2006/relationships/image" Target="../media/image21.gif"/></Relationships>
</file>

<file path=ppt/slides/_rels/slide7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dirty="0"/>
              <a:t>Ray Caldwell</a:t>
            </a:r>
          </a:p>
        </p:txBody>
      </p:sp>
      <p:sp>
        <p:nvSpPr>
          <p:cNvPr id="4098" name="Title 1"/>
          <p:cNvSpPr>
            <a:spLocks noGrp="1"/>
          </p:cNvSpPr>
          <p:nvPr>
            <p:ph type="title"/>
          </p:nvPr>
        </p:nvSpPr>
        <p:spPr/>
        <p:txBody>
          <a:bodyPr/>
          <a:lstStyle/>
          <a:p>
            <a:r>
              <a:rPr lang="en-US" altLang="en-US" dirty="0" smtClean="0"/>
              <a:t>Young Married </a:t>
            </a:r>
            <a:r>
              <a:rPr lang="en-US" altLang="en-US" dirty="0"/>
              <a:t>Couple</a:t>
            </a:r>
          </a:p>
        </p:txBody>
      </p:sp>
    </p:spTree>
    <p:extLst>
      <p:ext uri="{BB962C8B-B14F-4D97-AF65-F5344CB8AC3E}">
        <p14:creationId xmlns:p14="http://schemas.microsoft.com/office/powerpoint/2010/main" val="92869635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7"/>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9" name="Slide Number Placeholder 18"/>
          <p:cNvSpPr>
            <a:spLocks noGrp="1"/>
          </p:cNvSpPr>
          <p:nvPr>
            <p:ph type="sldNum" sz="quarter" idx="11"/>
          </p:nvPr>
        </p:nvSpPr>
        <p:spPr/>
        <p:txBody>
          <a:bodyPr/>
          <a:lstStyle/>
          <a:p>
            <a:fld id="{904548E9-6249-43D8-B9E7-ADE044522384}" type="slidenum">
              <a:rPr lang="en-US" smtClean="0">
                <a:solidFill>
                  <a:prstClr val="black">
                    <a:tint val="75000"/>
                  </a:prstClr>
                </a:solidFill>
              </a:rPr>
              <a:pPr/>
              <a:t>10</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Intake and Interview – A review</a:t>
            </a:r>
          </a:p>
        </p:txBody>
      </p:sp>
      <p:sp>
        <p:nvSpPr>
          <p:cNvPr id="14" name="Text Placeholder 13"/>
          <p:cNvSpPr>
            <a:spLocks noGrp="1"/>
          </p:cNvSpPr>
          <p:nvPr>
            <p:ph type="body" sz="quarter" idx="13"/>
          </p:nvPr>
        </p:nvSpPr>
        <p:spPr/>
        <p:txBody>
          <a:bodyPr>
            <a:normAutofit fontScale="77500" lnSpcReduction="20000"/>
          </a:bodyPr>
          <a:lstStyle/>
          <a:p>
            <a:r>
              <a:rPr lang="en-US" dirty="0"/>
              <a:t>Ask: Who else lived with you?</a:t>
            </a:r>
          </a:p>
          <a:p>
            <a:r>
              <a:rPr lang="en-US" dirty="0"/>
              <a:t>Who else did you support?</a:t>
            </a:r>
          </a:p>
          <a:p>
            <a:r>
              <a:rPr lang="en-US" dirty="0"/>
              <a:t>As necessary, get answers to questions in grey boxes and record them on the form</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178632" y="2341960"/>
            <a:ext cx="5862100" cy="1508760"/>
          </a:xfrm>
          <a:prstGeom prst="rect">
            <a:avLst/>
          </a:prstGeom>
        </p:spPr>
      </p:pic>
    </p:spTree>
    <p:extLst>
      <p:ext uri="{BB962C8B-B14F-4D97-AF65-F5344CB8AC3E}">
        <p14:creationId xmlns:p14="http://schemas.microsoft.com/office/powerpoint/2010/main" val="374726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11</a:t>
            </a:fld>
            <a:endParaRPr lang="en-US" altLang="en-US" dirty="0"/>
          </a:p>
        </p:txBody>
      </p:sp>
      <p:sp>
        <p:nvSpPr>
          <p:cNvPr id="4" name="Content Placeholder 3"/>
          <p:cNvSpPr>
            <a:spLocks noGrp="1"/>
          </p:cNvSpPr>
          <p:nvPr>
            <p:ph sz="quarter" idx="12"/>
          </p:nvPr>
        </p:nvSpPr>
        <p:spPr/>
        <p:txBody>
          <a:bodyPr/>
          <a:lstStyle/>
          <a:p>
            <a:r>
              <a:rPr lang="en-US" dirty="0"/>
              <a:t>Open Pub 4012 to Tab C-3</a:t>
            </a:r>
          </a:p>
          <a:p>
            <a:r>
              <a:rPr lang="en-US" dirty="0"/>
              <a:t>Examine the general rules at the top</a:t>
            </a:r>
            <a:br>
              <a:rPr lang="en-US" dirty="0"/>
            </a:br>
            <a:r>
              <a:rPr lang="en-US" dirty="0"/>
              <a:t/>
            </a:r>
            <a:br>
              <a:rPr lang="en-US" dirty="0"/>
            </a:br>
            <a:endParaRPr lang="en-US" dirty="0"/>
          </a:p>
        </p:txBody>
      </p:sp>
      <p:sp>
        <p:nvSpPr>
          <p:cNvPr id="5" name="Title 4"/>
          <p:cNvSpPr>
            <a:spLocks noGrp="1"/>
          </p:cNvSpPr>
          <p:nvPr>
            <p:ph type="title"/>
          </p:nvPr>
        </p:nvSpPr>
        <p:spPr/>
        <p:txBody>
          <a:bodyPr/>
          <a:lstStyle/>
          <a:p>
            <a:r>
              <a:rPr lang="en-US" dirty="0"/>
              <a:t>Dependency Exemption General Rules </a:t>
            </a:r>
            <a:r>
              <a:rPr lang="en-US" sz="1800" dirty="0"/>
              <a:t/>
            </a:r>
            <a:br>
              <a:rPr lang="en-US" sz="1800" dirty="0"/>
            </a:br>
            <a:r>
              <a:rPr lang="en-US" sz="1800" dirty="0"/>
              <a:t>						</a:t>
            </a:r>
            <a:endParaRPr lang="en-US" dirty="0"/>
          </a:p>
        </p:txBody>
      </p:sp>
      <p:pic>
        <p:nvPicPr>
          <p:cNvPr id="6" name="Picture 5"/>
          <p:cNvPicPr>
            <a:picLocks noChangeAspect="1"/>
          </p:cNvPicPr>
          <p:nvPr/>
        </p:nvPicPr>
        <p:blipFill>
          <a:blip r:embed="rId2"/>
          <a:stretch>
            <a:fillRect/>
          </a:stretch>
        </p:blipFill>
        <p:spPr>
          <a:xfrm>
            <a:off x="2438400" y="3352800"/>
            <a:ext cx="6603435" cy="1996679"/>
          </a:xfrm>
          <a:prstGeom prst="rect">
            <a:avLst/>
          </a:prstGeom>
        </p:spPr>
      </p:pic>
    </p:spTree>
    <p:extLst>
      <p:ext uri="{BB962C8B-B14F-4D97-AF65-F5344CB8AC3E}">
        <p14:creationId xmlns:p14="http://schemas.microsoft.com/office/powerpoint/2010/main" val="206108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3" name="Slide Number Placeholder 12"/>
          <p:cNvSpPr>
            <a:spLocks noGrp="1"/>
          </p:cNvSpPr>
          <p:nvPr>
            <p:ph type="sldNum" sz="quarter" idx="11"/>
          </p:nvPr>
        </p:nvSpPr>
        <p:spPr/>
        <p:txBody>
          <a:bodyPr/>
          <a:lstStyle/>
          <a:p>
            <a:fld id="{904548E9-6249-43D8-B9E7-ADE044522384}"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4"/>
          <p:cNvSpPr>
            <a:spLocks noGrp="1"/>
          </p:cNvSpPr>
          <p:nvPr>
            <p:ph sz="quarter" idx="12"/>
          </p:nvPr>
        </p:nvSpPr>
        <p:spPr/>
        <p:txBody>
          <a:bodyPr>
            <a:normAutofit fontScale="85000" lnSpcReduction="20000"/>
          </a:bodyPr>
          <a:lstStyle/>
          <a:p>
            <a:r>
              <a:rPr lang="en-US" dirty="0"/>
              <a:t>Continue to examine Pub 4012 Tab C-3</a:t>
            </a:r>
          </a:p>
          <a:p>
            <a:r>
              <a:rPr lang="en-US" dirty="0"/>
              <a:t>Review the </a:t>
            </a:r>
            <a:r>
              <a:rPr lang="en-US" i="1" dirty="0"/>
              <a:t>Tests To Be a </a:t>
            </a:r>
            <a:br>
              <a:rPr lang="en-US" i="1" dirty="0"/>
            </a:br>
            <a:r>
              <a:rPr lang="en-US" i="1" dirty="0"/>
              <a:t>Qualifying Relative</a:t>
            </a:r>
          </a:p>
          <a:p>
            <a:r>
              <a:rPr lang="en-US" dirty="0"/>
              <a:t>Also examine Tab C Table 2 for an</a:t>
            </a:r>
            <a:br>
              <a:rPr lang="en-US" dirty="0"/>
            </a:br>
            <a:r>
              <a:rPr lang="en-US" dirty="0"/>
              <a:t>interview guide for these tests</a:t>
            </a:r>
          </a:p>
          <a:p>
            <a:r>
              <a:rPr lang="en-US" dirty="0"/>
              <a:t>Note the difference of the support tests</a:t>
            </a:r>
            <a:br>
              <a:rPr lang="en-US" dirty="0"/>
            </a:br>
            <a:r>
              <a:rPr lang="en-US" dirty="0"/>
              <a:t>for Qualifying Relative vs Qualifying</a:t>
            </a:r>
            <a:br>
              <a:rPr lang="en-US" dirty="0"/>
            </a:br>
            <a:r>
              <a:rPr lang="en-US" dirty="0"/>
              <a:t>Child</a:t>
            </a:r>
            <a:r>
              <a:rPr lang="en-US" i="1" dirty="0"/>
              <a:t/>
            </a:r>
            <a:br>
              <a:rPr lang="en-US" i="1" dirty="0"/>
            </a:br>
            <a:endParaRPr lang="en-US" i="1" dirty="0"/>
          </a:p>
        </p:txBody>
      </p:sp>
      <p:sp>
        <p:nvSpPr>
          <p:cNvPr id="2" name="Title 1"/>
          <p:cNvSpPr>
            <a:spLocks noGrp="1"/>
          </p:cNvSpPr>
          <p:nvPr>
            <p:ph type="title"/>
          </p:nvPr>
        </p:nvSpPr>
        <p:spPr/>
        <p:txBody>
          <a:bodyPr>
            <a:normAutofit/>
          </a:bodyPr>
          <a:lstStyle/>
          <a:p>
            <a:r>
              <a:rPr lang="en-US" dirty="0"/>
              <a:t>Qualifying Relative - Tests</a:t>
            </a:r>
          </a:p>
        </p:txBody>
      </p:sp>
      <p:pic>
        <p:nvPicPr>
          <p:cNvPr id="4" name="Picture 3"/>
          <p:cNvPicPr>
            <a:picLocks noChangeAspect="1"/>
          </p:cNvPicPr>
          <p:nvPr/>
        </p:nvPicPr>
        <p:blipFill>
          <a:blip r:embed="rId3"/>
          <a:stretch>
            <a:fillRect/>
          </a:stretch>
        </p:blipFill>
        <p:spPr>
          <a:xfrm>
            <a:off x="8305800" y="1761433"/>
            <a:ext cx="3140612" cy="3581400"/>
          </a:xfrm>
          <a:prstGeom prst="rect">
            <a:avLst/>
          </a:prstGeom>
        </p:spPr>
      </p:pic>
    </p:spTree>
    <p:extLst>
      <p:ext uri="{BB962C8B-B14F-4D97-AF65-F5344CB8AC3E}">
        <p14:creationId xmlns:p14="http://schemas.microsoft.com/office/powerpoint/2010/main" val="78964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1 - 5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450BFC8-C590-4622-8C66-C9C684F26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8882102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Ray Caldwell - NJ Version - Young Married Couple</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14</a:t>
            </a:fld>
            <a:endParaRPr lang="en-US" altLang="en-US" dirty="0"/>
          </a:p>
        </p:txBody>
      </p:sp>
      <p:sp>
        <p:nvSpPr>
          <p:cNvPr id="38915" name="Content Placeholder 4"/>
          <p:cNvSpPr>
            <a:spLocks noGrp="1"/>
          </p:cNvSpPr>
          <p:nvPr>
            <p:ph sz="quarter" idx="12"/>
          </p:nvPr>
        </p:nvSpPr>
        <p:spPr/>
        <p:txBody>
          <a:bodyPr/>
          <a:lstStyle/>
          <a:p>
            <a:r>
              <a:rPr lang="en-US" altLang="en-US" dirty="0"/>
              <a:t>Ordinary dividend income, not qualified</a:t>
            </a:r>
          </a:p>
          <a:p>
            <a:pPr lvl="1"/>
            <a:r>
              <a:rPr lang="en-US" altLang="en-US" dirty="0"/>
              <a:t>Taxed at regular tax rates</a:t>
            </a:r>
          </a:p>
          <a:p>
            <a:r>
              <a:rPr lang="en-US" altLang="en-US" dirty="0"/>
              <a:t>Qualified dividend income</a:t>
            </a:r>
          </a:p>
          <a:p>
            <a:pPr lvl="1"/>
            <a:r>
              <a:rPr lang="en-US" altLang="en-US" dirty="0"/>
              <a:t>A subset of ordinary dividends</a:t>
            </a:r>
          </a:p>
          <a:p>
            <a:pPr lvl="1"/>
            <a:r>
              <a:rPr lang="en-US" altLang="en-US" dirty="0"/>
              <a:t>Taxed at capital gain rates</a:t>
            </a:r>
          </a:p>
        </p:txBody>
      </p:sp>
      <p:sp>
        <p:nvSpPr>
          <p:cNvPr id="2" name="Title 1"/>
          <p:cNvSpPr>
            <a:spLocks noGrp="1"/>
          </p:cNvSpPr>
          <p:nvPr>
            <p:ph type="title"/>
          </p:nvPr>
        </p:nvSpPr>
        <p:spPr/>
        <p:txBody>
          <a:bodyPr/>
          <a:lstStyle/>
          <a:p>
            <a:r>
              <a:rPr lang="en-US" dirty="0"/>
              <a:t>Income: Dividends</a:t>
            </a:r>
          </a:p>
        </p:txBody>
      </p:sp>
    </p:spTree>
    <p:extLst>
      <p:ext uri="{BB962C8B-B14F-4D97-AF65-F5344CB8AC3E}">
        <p14:creationId xmlns:p14="http://schemas.microsoft.com/office/powerpoint/2010/main" val="248318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a:t>Ray Caldwell - NJ Version - Young Married Couple</a:t>
            </a:r>
            <a:endParaRPr lang="en-US" dirty="0"/>
          </a:p>
        </p:txBody>
      </p:sp>
      <p:sp>
        <p:nvSpPr>
          <p:cNvPr id="7" name="Slide Number Placeholder 6"/>
          <p:cNvSpPr>
            <a:spLocks noGrp="1"/>
          </p:cNvSpPr>
          <p:nvPr>
            <p:ph type="sldNum" sz="quarter" idx="11"/>
          </p:nvPr>
        </p:nvSpPr>
        <p:spPr/>
        <p:txBody>
          <a:bodyPr/>
          <a:lstStyle/>
          <a:p>
            <a:fld id="{F2E3DB30-7DCD-419A-B7FF-3D32CE44F6AC}" type="slidenum">
              <a:rPr lang="en-US" altLang="en-US" smtClean="0"/>
              <a:pPr/>
              <a:t>15</a:t>
            </a:fld>
            <a:endParaRPr lang="en-US" altLang="en-US" dirty="0"/>
          </a:p>
        </p:txBody>
      </p:sp>
      <p:sp>
        <p:nvSpPr>
          <p:cNvPr id="66563" name="Rectangle 3"/>
          <p:cNvSpPr>
            <a:spLocks noGrp="1" noChangeArrowheads="1"/>
          </p:cNvSpPr>
          <p:nvPr>
            <p:ph sz="quarter" idx="12"/>
          </p:nvPr>
        </p:nvSpPr>
        <p:spPr/>
        <p:txBody>
          <a:bodyPr/>
          <a:lstStyle/>
          <a:p>
            <a:r>
              <a:rPr lang="en-US" altLang="en-US" dirty="0"/>
              <a:t>Dividends are reported on:</a:t>
            </a:r>
          </a:p>
          <a:p>
            <a:pPr lvl="1"/>
            <a:r>
              <a:rPr lang="en-US" altLang="en-US" dirty="0"/>
              <a:t>Form 1099-DIV </a:t>
            </a:r>
          </a:p>
          <a:p>
            <a:pPr lvl="1"/>
            <a:r>
              <a:rPr lang="en-US" altLang="en-US" dirty="0"/>
              <a:t>Substitute 1099-DIV (brokerage or mutual fund statement)</a:t>
            </a:r>
          </a:p>
          <a:p>
            <a:pPr lvl="1"/>
            <a:r>
              <a:rPr lang="en-US" altLang="en-US" dirty="0"/>
              <a:t>Schedule K-1 (later Lesson)</a:t>
            </a:r>
          </a:p>
        </p:txBody>
      </p:sp>
      <p:sp>
        <p:nvSpPr>
          <p:cNvPr id="19458" name="Rectangle 2"/>
          <p:cNvSpPr>
            <a:spLocks noGrp="1" noChangeArrowheads="1"/>
          </p:cNvSpPr>
          <p:nvPr>
            <p:ph type="title"/>
          </p:nvPr>
        </p:nvSpPr>
        <p:spPr/>
        <p:txBody>
          <a:bodyPr>
            <a:normAutofit/>
          </a:bodyPr>
          <a:lstStyle/>
          <a:p>
            <a:r>
              <a:rPr lang="en-US" altLang="en-US" dirty="0"/>
              <a:t>Income: Dividends</a:t>
            </a:r>
          </a:p>
        </p:txBody>
      </p:sp>
    </p:spTree>
    <p:extLst>
      <p:ext uri="{BB962C8B-B14F-4D97-AF65-F5344CB8AC3E}">
        <p14:creationId xmlns:p14="http://schemas.microsoft.com/office/powerpoint/2010/main" val="268115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77754" y="1405612"/>
            <a:ext cx="7329487" cy="4625916"/>
          </a:xfrm>
          <a:prstGeom prst="rect">
            <a:avLst/>
          </a:prstGeom>
        </p:spPr>
      </p:pic>
      <p:sp>
        <p:nvSpPr>
          <p:cNvPr id="16" name="Footer Placeholder 15"/>
          <p:cNvSpPr>
            <a:spLocks noGrp="1"/>
          </p:cNvSpPr>
          <p:nvPr>
            <p:ph type="ftr" sz="quarter" idx="10"/>
          </p:nvPr>
        </p:nvSpPr>
        <p:spPr/>
        <p:txBody>
          <a:bodyPr/>
          <a:lstStyle/>
          <a:p>
            <a:pPr>
              <a:defRPr/>
            </a:pPr>
            <a:r>
              <a:rPr lang="en-US"/>
              <a:t>Ray Caldwell - NJ Version - Young Married Couple</a:t>
            </a:r>
            <a:endParaRPr lang="en-US" dirty="0"/>
          </a:p>
        </p:txBody>
      </p:sp>
      <p:sp>
        <p:nvSpPr>
          <p:cNvPr id="17" name="Slide Number Placeholder 16"/>
          <p:cNvSpPr>
            <a:spLocks noGrp="1"/>
          </p:cNvSpPr>
          <p:nvPr>
            <p:ph type="sldNum" sz="quarter" idx="11"/>
          </p:nvPr>
        </p:nvSpPr>
        <p:spPr/>
        <p:txBody>
          <a:bodyPr/>
          <a:lstStyle/>
          <a:p>
            <a:pPr>
              <a:defRPr/>
            </a:pPr>
            <a:fld id="{F2E3DB30-7DCD-419A-B7FF-3D32CE44F6AC}" type="slidenum">
              <a:rPr lang="en-US" altLang="en-US" smtClean="0"/>
              <a:pPr>
                <a:defRPr/>
              </a:pPr>
              <a:t>16</a:t>
            </a:fld>
            <a:endParaRPr lang="en-US" altLang="en-US" dirty="0"/>
          </a:p>
        </p:txBody>
      </p:sp>
      <p:sp>
        <p:nvSpPr>
          <p:cNvPr id="2" name="Title 1"/>
          <p:cNvSpPr>
            <a:spLocks noGrp="1"/>
          </p:cNvSpPr>
          <p:nvPr>
            <p:ph type="title"/>
          </p:nvPr>
        </p:nvSpPr>
        <p:spPr/>
        <p:txBody>
          <a:bodyPr/>
          <a:lstStyle/>
          <a:p>
            <a:r>
              <a:rPr lang="en-US" dirty="0"/>
              <a:t>Income: Dividends - Form 1099-DIV</a:t>
            </a:r>
          </a:p>
        </p:txBody>
      </p:sp>
      <p:sp>
        <p:nvSpPr>
          <p:cNvPr id="13" name="TextBox 10"/>
          <p:cNvSpPr txBox="1">
            <a:spLocks noChangeArrowheads="1"/>
          </p:cNvSpPr>
          <p:nvPr/>
        </p:nvSpPr>
        <p:spPr bwMode="auto">
          <a:xfrm>
            <a:off x="2561941" y="4038600"/>
            <a:ext cx="2182090" cy="3698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solidFill>
                  <a:srgbClr val="FF0000"/>
                </a:solidFill>
                <a:cs typeface="Calibri" panose="020F0502020204030204" pitchFamily="34" charset="0"/>
              </a:rPr>
              <a:t>FATCA is out of scope</a:t>
            </a:r>
          </a:p>
        </p:txBody>
      </p:sp>
      <p:cxnSp>
        <p:nvCxnSpPr>
          <p:cNvPr id="14" name="Straight Arrow Connector 13"/>
          <p:cNvCxnSpPr>
            <a:cxnSpLocks/>
          </p:cNvCxnSpPr>
          <p:nvPr/>
        </p:nvCxnSpPr>
        <p:spPr>
          <a:xfrm>
            <a:off x="4495800" y="4408488"/>
            <a:ext cx="532418" cy="472805"/>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5715000" y="2743200"/>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OOS</a:t>
            </a:r>
          </a:p>
        </p:txBody>
      </p:sp>
      <p:sp>
        <p:nvSpPr>
          <p:cNvPr id="12" name="Rectangle 11"/>
          <p:cNvSpPr/>
          <p:nvPr/>
        </p:nvSpPr>
        <p:spPr>
          <a:xfrm>
            <a:off x="7086600" y="2743200"/>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OOS</a:t>
            </a:r>
          </a:p>
        </p:txBody>
      </p:sp>
      <p:sp>
        <p:nvSpPr>
          <p:cNvPr id="15" name="Rectangle 14"/>
          <p:cNvSpPr/>
          <p:nvPr/>
        </p:nvSpPr>
        <p:spPr>
          <a:xfrm>
            <a:off x="5715000" y="4223544"/>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OOS</a:t>
            </a:r>
          </a:p>
        </p:txBody>
      </p:sp>
      <p:sp>
        <p:nvSpPr>
          <p:cNvPr id="18" name="Rectangle 17"/>
          <p:cNvSpPr/>
          <p:nvPr/>
        </p:nvSpPr>
        <p:spPr>
          <a:xfrm>
            <a:off x="7161077" y="4223544"/>
            <a:ext cx="6858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0000"/>
                </a:solidFill>
              </a:rPr>
              <a:t>OOS</a:t>
            </a:r>
          </a:p>
        </p:txBody>
      </p:sp>
    </p:spTree>
    <p:extLst>
      <p:ext uri="{BB962C8B-B14F-4D97-AF65-F5344CB8AC3E}">
        <p14:creationId xmlns:p14="http://schemas.microsoft.com/office/powerpoint/2010/main" val="377082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a:t>Ray Caldwell - NJ Version - Young Married Couple</a:t>
            </a:r>
            <a:endParaRPr lang="en-US" dirty="0"/>
          </a:p>
        </p:txBody>
      </p:sp>
      <p:sp>
        <p:nvSpPr>
          <p:cNvPr id="7" name="Slide Number Placeholder 6"/>
          <p:cNvSpPr>
            <a:spLocks noGrp="1"/>
          </p:cNvSpPr>
          <p:nvPr>
            <p:ph type="sldNum" sz="quarter" idx="11"/>
          </p:nvPr>
        </p:nvSpPr>
        <p:spPr/>
        <p:txBody>
          <a:bodyPr/>
          <a:lstStyle/>
          <a:p>
            <a:pPr>
              <a:defRPr/>
            </a:pPr>
            <a:fld id="{F2E3DB30-7DCD-419A-B7FF-3D32CE44F6AC}" type="slidenum">
              <a:rPr lang="en-US" altLang="en-US" smtClean="0"/>
              <a:pPr>
                <a:defRPr/>
              </a:pPr>
              <a:t>17</a:t>
            </a:fld>
            <a:endParaRPr lang="en-US" altLang="en-US" dirty="0"/>
          </a:p>
        </p:txBody>
      </p:sp>
      <p:sp>
        <p:nvSpPr>
          <p:cNvPr id="48131" name="Content Placeholder 2"/>
          <p:cNvSpPr>
            <a:spLocks noGrp="1"/>
          </p:cNvSpPr>
          <p:nvPr>
            <p:ph sz="quarter" idx="12"/>
          </p:nvPr>
        </p:nvSpPr>
        <p:spPr>
          <a:xfrm>
            <a:off x="1101657" y="1128079"/>
            <a:ext cx="9753600" cy="4023360"/>
          </a:xfrm>
        </p:spPr>
        <p:txBody>
          <a:bodyPr/>
          <a:lstStyle/>
          <a:p>
            <a:r>
              <a:rPr lang="en-US" altLang="en-US" dirty="0"/>
              <a:t>Excerpt from sample brokerage statement</a:t>
            </a:r>
          </a:p>
        </p:txBody>
      </p:sp>
      <p:sp>
        <p:nvSpPr>
          <p:cNvPr id="19458" name="Rectangle 2"/>
          <p:cNvSpPr>
            <a:spLocks noGrp="1" noChangeArrowheads="1"/>
          </p:cNvSpPr>
          <p:nvPr>
            <p:ph type="title"/>
          </p:nvPr>
        </p:nvSpPr>
        <p:spPr/>
        <p:txBody>
          <a:bodyPr>
            <a:normAutofit/>
          </a:bodyPr>
          <a:lstStyle/>
          <a:p>
            <a:r>
              <a:rPr lang="en-US" altLang="en-US" dirty="0"/>
              <a:t>Income: Dividends – Brokerage Statement</a:t>
            </a:r>
          </a:p>
        </p:txBody>
      </p:sp>
      <p:sp>
        <p:nvSpPr>
          <p:cNvPr id="70663" name="TextBox 3"/>
          <p:cNvSpPr txBox="1">
            <a:spLocks noChangeArrowheads="1"/>
          </p:cNvSpPr>
          <p:nvPr/>
        </p:nvSpPr>
        <p:spPr bwMode="auto">
          <a:xfrm>
            <a:off x="4495800" y="2079628"/>
            <a:ext cx="533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eaLnBrk="1" hangingPunct="1">
              <a:spcBef>
                <a:spcPct val="0"/>
              </a:spcBef>
              <a:buClrTx/>
              <a:buSzTx/>
              <a:buFontTx/>
              <a:buNone/>
            </a:pPr>
            <a:r>
              <a:rPr lang="en-US" altLang="en-US" sz="1800" dirty="0"/>
              <a:t>20XX</a:t>
            </a:r>
          </a:p>
        </p:txBody>
      </p:sp>
      <p:pic>
        <p:nvPicPr>
          <p:cNvPr id="70664"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76412" y="1675330"/>
            <a:ext cx="8639175"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70665" name="Group 10"/>
          <p:cNvGrpSpPr>
            <a:grpSpLocks/>
          </p:cNvGrpSpPr>
          <p:nvPr/>
        </p:nvGrpSpPr>
        <p:grpSpPr bwMode="auto">
          <a:xfrm>
            <a:off x="4343400" y="5715003"/>
            <a:ext cx="3657600" cy="369887"/>
            <a:chOff x="2819400" y="5955268"/>
            <a:chExt cx="3657600" cy="369332"/>
          </a:xfrm>
        </p:grpSpPr>
        <p:sp>
          <p:nvSpPr>
            <p:cNvPr id="70670" name="TextBox 11"/>
            <p:cNvSpPr txBox="1">
              <a:spLocks noChangeArrowheads="1"/>
            </p:cNvSpPr>
            <p:nvPr/>
          </p:nvSpPr>
          <p:spPr bwMode="auto">
            <a:xfrm>
              <a:off x="4191000" y="5955268"/>
              <a:ext cx="2286000"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FATCA is out of scope</a:t>
              </a:r>
            </a:p>
          </p:txBody>
        </p:sp>
        <p:cxnSp>
          <p:nvCxnSpPr>
            <p:cNvPr id="13" name="Straight Arrow Connector 12"/>
            <p:cNvCxnSpPr/>
            <p:nvPr/>
          </p:nvCxnSpPr>
          <p:spPr>
            <a:xfrm flipH="1">
              <a:off x="2819400" y="6126461"/>
              <a:ext cx="1295400" cy="0"/>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nvGrpSpPr>
          <p:cNvPr id="70666" name="Group 10"/>
          <p:cNvGrpSpPr>
            <a:grpSpLocks/>
          </p:cNvGrpSpPr>
          <p:nvPr/>
        </p:nvGrpSpPr>
        <p:grpSpPr bwMode="auto">
          <a:xfrm>
            <a:off x="4800600" y="4419600"/>
            <a:ext cx="4419600" cy="369888"/>
            <a:chOff x="2819400" y="6020261"/>
            <a:chExt cx="4419600" cy="368778"/>
          </a:xfrm>
        </p:grpSpPr>
        <p:sp>
          <p:nvSpPr>
            <p:cNvPr id="70668" name="TextBox 11"/>
            <p:cNvSpPr txBox="1">
              <a:spLocks noChangeArrowheads="1"/>
            </p:cNvSpPr>
            <p:nvPr/>
          </p:nvSpPr>
          <p:spPr bwMode="auto">
            <a:xfrm>
              <a:off x="4191000" y="6020261"/>
              <a:ext cx="3048000" cy="3687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Lines 8 and 9 are out of scope</a:t>
              </a:r>
            </a:p>
          </p:txBody>
        </p:sp>
        <p:cxnSp>
          <p:nvCxnSpPr>
            <p:cNvPr id="16" name="Straight Arrow Connector 15"/>
            <p:cNvCxnSpPr/>
            <p:nvPr/>
          </p:nvCxnSpPr>
          <p:spPr>
            <a:xfrm flipH="1" flipV="1">
              <a:off x="2819400" y="6175369"/>
              <a:ext cx="1295400" cy="12662"/>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cxnSp>
        <p:nvCxnSpPr>
          <p:cNvPr id="17" name="Straight Arrow Connector 16"/>
          <p:cNvCxnSpPr/>
          <p:nvPr/>
        </p:nvCxnSpPr>
        <p:spPr bwMode="auto">
          <a:xfrm flipH="1">
            <a:off x="4800600" y="4572000"/>
            <a:ext cx="1295400" cy="166688"/>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nvGrpSpPr>
          <p:cNvPr id="15" name="Group 10"/>
          <p:cNvGrpSpPr>
            <a:grpSpLocks/>
          </p:cNvGrpSpPr>
          <p:nvPr/>
        </p:nvGrpSpPr>
        <p:grpSpPr bwMode="auto">
          <a:xfrm>
            <a:off x="5486400" y="3200411"/>
            <a:ext cx="4343400" cy="369332"/>
            <a:chOff x="3200400" y="6020261"/>
            <a:chExt cx="4343400" cy="368223"/>
          </a:xfrm>
        </p:grpSpPr>
        <p:sp>
          <p:nvSpPr>
            <p:cNvPr id="18" name="TextBox 11"/>
            <p:cNvSpPr txBox="1">
              <a:spLocks noChangeArrowheads="1"/>
            </p:cNvSpPr>
            <p:nvPr/>
          </p:nvSpPr>
          <p:spPr bwMode="auto">
            <a:xfrm>
              <a:off x="4191000" y="6020261"/>
              <a:ext cx="3352800" cy="3682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solidFill>
                    <a:srgbClr val="FF0000"/>
                  </a:solidFill>
                  <a:cs typeface="Calibri" panose="020F0502020204030204" pitchFamily="34" charset="0"/>
                </a:rPr>
                <a:t>Lines 2c and 2d are out of scope</a:t>
              </a:r>
            </a:p>
          </p:txBody>
        </p:sp>
        <p:cxnSp>
          <p:nvCxnSpPr>
            <p:cNvPr id="19" name="Straight Arrow Connector 18"/>
            <p:cNvCxnSpPr/>
            <p:nvPr/>
          </p:nvCxnSpPr>
          <p:spPr>
            <a:xfrm flipH="1">
              <a:off x="3200400" y="6188031"/>
              <a:ext cx="914400" cy="60133"/>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cxnSp>
        <p:nvCxnSpPr>
          <p:cNvPr id="20" name="Straight Arrow Connector 19"/>
          <p:cNvCxnSpPr/>
          <p:nvPr/>
        </p:nvCxnSpPr>
        <p:spPr bwMode="auto">
          <a:xfrm flipH="1" flipV="1">
            <a:off x="5410200" y="3200414"/>
            <a:ext cx="990600" cy="168275"/>
          </a:xfrm>
          <a:prstGeom prst="straightConnector1">
            <a:avLst/>
          </a:prstGeom>
          <a:ln w="381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153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Ray Caldwell - NJ Version - Young Married Couple</a:t>
            </a:r>
            <a:endParaRPr lang="en-US" dirty="0"/>
          </a:p>
        </p:txBody>
      </p:sp>
      <p:sp>
        <p:nvSpPr>
          <p:cNvPr id="8" name="Slide Number Placeholder 7"/>
          <p:cNvSpPr>
            <a:spLocks noGrp="1"/>
          </p:cNvSpPr>
          <p:nvPr>
            <p:ph type="sldNum" sz="quarter" idx="11"/>
          </p:nvPr>
        </p:nvSpPr>
        <p:spPr/>
        <p:txBody>
          <a:bodyPr/>
          <a:lstStyle/>
          <a:p>
            <a:fld id="{F2E3DB30-7DCD-419A-B7FF-3D32CE44F6AC}" type="slidenum">
              <a:rPr lang="en-US" altLang="en-US" smtClean="0"/>
              <a:pPr/>
              <a:t>18</a:t>
            </a:fld>
            <a:endParaRPr lang="en-US" altLang="en-US" dirty="0"/>
          </a:p>
        </p:txBody>
      </p:sp>
      <p:sp>
        <p:nvSpPr>
          <p:cNvPr id="39939" name="Content Placeholder 4"/>
          <p:cNvSpPr>
            <a:spLocks noGrp="1"/>
          </p:cNvSpPr>
          <p:nvPr>
            <p:ph sz="quarter" idx="12"/>
          </p:nvPr>
        </p:nvSpPr>
        <p:spPr/>
        <p:txBody>
          <a:bodyPr/>
          <a:lstStyle/>
          <a:p>
            <a:r>
              <a:rPr lang="en-US" altLang="en-US" dirty="0"/>
              <a:t>1099-DIV Box 2a Capital Gain Distributions </a:t>
            </a:r>
          </a:p>
          <a:p>
            <a:r>
              <a:rPr lang="en-US" altLang="en-US" dirty="0"/>
              <a:t>Represent share of profit from sale of assets within mutual fund</a:t>
            </a:r>
          </a:p>
          <a:p>
            <a:pPr lvl="1"/>
            <a:r>
              <a:rPr lang="en-US" altLang="en-US" dirty="0"/>
              <a:t>Always long term </a:t>
            </a:r>
          </a:p>
          <a:p>
            <a:pPr lvl="1"/>
            <a:r>
              <a:rPr lang="en-US" altLang="en-US" dirty="0"/>
              <a:t>Taxed at capital gain rates</a:t>
            </a:r>
          </a:p>
          <a:p>
            <a:pPr lvl="1"/>
            <a:r>
              <a:rPr lang="en-US" altLang="en-US" dirty="0"/>
              <a:t>TaxSlayer carries the entry to Schedule D</a:t>
            </a:r>
          </a:p>
          <a:p>
            <a:endParaRPr lang="en-US" altLang="en-US" dirty="0"/>
          </a:p>
          <a:p>
            <a:endParaRPr lang="en-US" altLang="en-US" dirty="0"/>
          </a:p>
        </p:txBody>
      </p:sp>
      <p:sp>
        <p:nvSpPr>
          <p:cNvPr id="2" name="Title 1"/>
          <p:cNvSpPr>
            <a:spLocks noGrp="1"/>
          </p:cNvSpPr>
          <p:nvPr>
            <p:ph type="title"/>
          </p:nvPr>
        </p:nvSpPr>
        <p:spPr/>
        <p:txBody>
          <a:bodyPr>
            <a:normAutofit fontScale="90000"/>
          </a:bodyPr>
          <a:lstStyle/>
          <a:p>
            <a:r>
              <a:rPr lang="en-US" dirty="0"/>
              <a:t>Income: Dividends - Capital Gain Distributions</a:t>
            </a:r>
          </a:p>
        </p:txBody>
      </p:sp>
    </p:spTree>
    <p:extLst>
      <p:ext uri="{BB962C8B-B14F-4D97-AF65-F5344CB8AC3E}">
        <p14:creationId xmlns:p14="http://schemas.microsoft.com/office/powerpoint/2010/main" val="25845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19</a:t>
            </a:fld>
            <a:endParaRPr lang="en-US" dirty="0"/>
          </a:p>
        </p:txBody>
      </p:sp>
      <p:sp>
        <p:nvSpPr>
          <p:cNvPr id="13315" name="Content Placeholder 7"/>
          <p:cNvSpPr>
            <a:spLocks noGrp="1"/>
          </p:cNvSpPr>
          <p:nvPr>
            <p:ph sz="quarter" idx="12"/>
          </p:nvPr>
        </p:nvSpPr>
        <p:spPr/>
        <p:txBody>
          <a:bodyPr/>
          <a:lstStyle/>
          <a:p>
            <a:r>
              <a:rPr lang="en-US" altLang="en-US" dirty="0"/>
              <a:t>Four types of IRAs</a:t>
            </a:r>
          </a:p>
          <a:p>
            <a:pPr lvl="1"/>
            <a:r>
              <a:rPr lang="en-US" altLang="en-US" dirty="0"/>
              <a:t>Traditional</a:t>
            </a:r>
          </a:p>
          <a:p>
            <a:pPr lvl="1"/>
            <a:r>
              <a:rPr lang="en-US" altLang="en-US" dirty="0"/>
              <a:t>Roth</a:t>
            </a:r>
          </a:p>
          <a:p>
            <a:pPr lvl="1"/>
            <a:r>
              <a:rPr lang="en-US" altLang="en-US" dirty="0"/>
              <a:t>Savings Incentive Match Plans for Employees (SIMPLE)</a:t>
            </a:r>
          </a:p>
          <a:p>
            <a:pPr lvl="1"/>
            <a:r>
              <a:rPr lang="en-US" altLang="en-US" dirty="0"/>
              <a:t>Simplified Employee Pension (SEP)</a:t>
            </a:r>
          </a:p>
        </p:txBody>
      </p:sp>
      <p:sp>
        <p:nvSpPr>
          <p:cNvPr id="6146" name="Title 6"/>
          <p:cNvSpPr>
            <a:spLocks noGrp="1"/>
          </p:cNvSpPr>
          <p:nvPr>
            <p:ph type="title"/>
          </p:nvPr>
        </p:nvSpPr>
        <p:spPr/>
        <p:txBody>
          <a:bodyPr/>
          <a:lstStyle/>
          <a:p>
            <a:r>
              <a:rPr lang="en-US" altLang="en-US" dirty="0"/>
              <a:t>Income: IRA Distribution</a:t>
            </a:r>
          </a:p>
        </p:txBody>
      </p:sp>
    </p:spTree>
    <p:extLst>
      <p:ext uri="{BB962C8B-B14F-4D97-AF65-F5344CB8AC3E}">
        <p14:creationId xmlns:p14="http://schemas.microsoft.com/office/powerpoint/2010/main" val="250057290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
        <p:nvSpPr>
          <p:cNvPr id="5" name="Content Placeholder 4"/>
          <p:cNvSpPr>
            <a:spLocks noGrp="1"/>
          </p:cNvSpPr>
          <p:nvPr>
            <p:ph sz="quarter" idx="12"/>
          </p:nvPr>
        </p:nvSpPr>
        <p:spPr/>
        <p:txBody>
          <a:bodyPr>
            <a:normAutofit fontScale="85000" lnSpcReduction="10000"/>
          </a:bodyPr>
          <a:lstStyle/>
          <a:p>
            <a:r>
              <a:rPr lang="en-US" dirty="0"/>
              <a:t>This lesson will focus on a tax return for a typical young married couple with dependents</a:t>
            </a:r>
          </a:p>
          <a:p>
            <a:r>
              <a:rPr lang="en-US" dirty="0"/>
              <a:t>The following tax topics will be discussed:</a:t>
            </a:r>
          </a:p>
          <a:p>
            <a:pPr lvl="1"/>
            <a:r>
              <a:rPr lang="en-US" dirty="0"/>
              <a:t>Married Filing Joint (MFJ) Filing Status</a:t>
            </a:r>
          </a:p>
          <a:p>
            <a:pPr lvl="1"/>
            <a:r>
              <a:rPr lang="en-US" dirty="0"/>
              <a:t>Qualifying Relative Dependent</a:t>
            </a:r>
          </a:p>
          <a:p>
            <a:pPr lvl="1"/>
            <a:r>
              <a:rPr lang="en-US" dirty="0"/>
              <a:t>Income: Dividends, IRA Distribution, and Other (Prize and Jury Duty)</a:t>
            </a:r>
          </a:p>
          <a:p>
            <a:pPr lvl="1"/>
            <a:r>
              <a:rPr lang="en-US" dirty="0"/>
              <a:t>Adjustments: Educator Expenses and Jury Duty Repay</a:t>
            </a:r>
          </a:p>
          <a:p>
            <a:pPr lvl="1"/>
            <a:r>
              <a:rPr lang="en-US" dirty="0"/>
              <a:t>Credits: Foreign Tax Credit, Education Credit and Credit for Other Dependents</a:t>
            </a:r>
          </a:p>
        </p:txBody>
      </p:sp>
      <p:sp>
        <p:nvSpPr>
          <p:cNvPr id="2" name="Title 1"/>
          <p:cNvSpPr>
            <a:spLocks noGrp="1"/>
          </p:cNvSpPr>
          <p:nvPr>
            <p:ph type="title"/>
          </p:nvPr>
        </p:nvSpPr>
        <p:spPr/>
        <p:txBody>
          <a:bodyPr/>
          <a:lstStyle/>
          <a:p>
            <a:r>
              <a:rPr lang="en-US" dirty="0"/>
              <a:t>Young Married Couple</a:t>
            </a:r>
          </a:p>
        </p:txBody>
      </p:sp>
    </p:spTree>
    <p:extLst>
      <p:ext uri="{BB962C8B-B14F-4D97-AF65-F5344CB8AC3E}">
        <p14:creationId xmlns:p14="http://schemas.microsoft.com/office/powerpoint/2010/main" val="124913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338ED3A5-5DFD-4230-BB90-0044010B1AE1}" type="slidenum">
              <a:rPr lang="en-US" smtClean="0"/>
              <a:pPr/>
              <a:t>20</a:t>
            </a:fld>
            <a:endParaRPr lang="en-US" dirty="0"/>
          </a:p>
        </p:txBody>
      </p:sp>
      <p:sp>
        <p:nvSpPr>
          <p:cNvPr id="14339" name="Content Placeholder 7"/>
          <p:cNvSpPr>
            <a:spLocks noGrp="1"/>
          </p:cNvSpPr>
          <p:nvPr>
            <p:ph sz="quarter" idx="12"/>
          </p:nvPr>
        </p:nvSpPr>
        <p:spPr/>
        <p:txBody>
          <a:bodyPr>
            <a:normAutofit fontScale="92500" lnSpcReduction="10000"/>
          </a:bodyPr>
          <a:lstStyle/>
          <a:p>
            <a:r>
              <a:rPr lang="en-US" altLang="en-US" dirty="0"/>
              <a:t>Regular</a:t>
            </a:r>
          </a:p>
          <a:p>
            <a:r>
              <a:rPr lang="en-US" altLang="en-US" dirty="0"/>
              <a:t>Required minimum distribution (RMD)</a:t>
            </a:r>
          </a:p>
          <a:p>
            <a:r>
              <a:rPr lang="en-US" altLang="en-US" dirty="0"/>
              <a:t>Trustee to trustee transfer (not taxable)</a:t>
            </a:r>
          </a:p>
          <a:p>
            <a:r>
              <a:rPr lang="en-US" altLang="en-US" dirty="0"/>
              <a:t>Rollover (not taxable if done correctly)* </a:t>
            </a:r>
          </a:p>
          <a:p>
            <a:pPr indent="0">
              <a:lnSpc>
                <a:spcPct val="250000"/>
              </a:lnSpc>
              <a:buNone/>
            </a:pPr>
            <a:r>
              <a:rPr lang="en-US" altLang="en-US" sz="3500" dirty="0"/>
              <a:t>*Be sure to enter any taxable amount in Box 2a</a:t>
            </a:r>
          </a:p>
        </p:txBody>
      </p:sp>
      <p:sp>
        <p:nvSpPr>
          <p:cNvPr id="6146" name="Title 6"/>
          <p:cNvSpPr>
            <a:spLocks noGrp="1"/>
          </p:cNvSpPr>
          <p:nvPr>
            <p:ph type="title"/>
          </p:nvPr>
        </p:nvSpPr>
        <p:spPr/>
        <p:txBody>
          <a:bodyPr/>
          <a:lstStyle/>
          <a:p>
            <a:r>
              <a:rPr lang="en-US" dirty="0"/>
              <a:t>Income: IRA Distributions</a:t>
            </a:r>
          </a:p>
        </p:txBody>
      </p:sp>
    </p:spTree>
    <p:extLst>
      <p:ext uri="{BB962C8B-B14F-4D97-AF65-F5344CB8AC3E}">
        <p14:creationId xmlns:p14="http://schemas.microsoft.com/office/powerpoint/2010/main" val="309955252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a:xfrm>
            <a:off x="3760787" y="6215906"/>
            <a:ext cx="3451225" cy="365125"/>
          </a:xfrm>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3" name="Slide Number Placeholder 12"/>
          <p:cNvSpPr>
            <a:spLocks noGrp="1"/>
          </p:cNvSpPr>
          <p:nvPr>
            <p:ph type="sldNum" sz="quarter" idx="12"/>
          </p:nvPr>
        </p:nvSpPr>
        <p:spPr>
          <a:xfrm>
            <a:off x="1524000" y="6213478"/>
            <a:ext cx="635000" cy="365125"/>
          </a:xfrm>
        </p:spPr>
        <p:txBody>
          <a:bodyPr/>
          <a:lstStyle/>
          <a:p>
            <a:fld id="{338ED3A5-5DFD-4230-BB90-0044010B1AE1}" type="slidenum">
              <a:rPr lang="en-US" smtClean="0">
                <a:solidFill>
                  <a:prstClr val="black">
                    <a:tint val="75000"/>
                  </a:prstClr>
                </a:solidFill>
              </a:rPr>
              <a:pPr/>
              <a:t>21</a:t>
            </a:fld>
            <a:endParaRPr lang="en-US" dirty="0">
              <a:solidFill>
                <a:prstClr val="black">
                  <a:tint val="75000"/>
                </a:prstClr>
              </a:solidFill>
            </a:endParaRPr>
          </a:p>
        </p:txBody>
      </p:sp>
      <p:sp>
        <p:nvSpPr>
          <p:cNvPr id="9218" name="Rectangle 2"/>
          <p:cNvSpPr>
            <a:spLocks noGrp="1" noChangeArrowheads="1"/>
          </p:cNvSpPr>
          <p:nvPr>
            <p:ph type="title"/>
          </p:nvPr>
        </p:nvSpPr>
        <p:spPr>
          <a:xfrm>
            <a:off x="1143000" y="380997"/>
            <a:ext cx="8686800" cy="686010"/>
          </a:xfrm>
        </p:spPr>
        <p:txBody>
          <a:bodyPr>
            <a:normAutofit fontScale="90000"/>
          </a:bodyPr>
          <a:lstStyle/>
          <a:p>
            <a:pPr>
              <a:defRPr/>
            </a:pPr>
            <a:r>
              <a:rPr lang="en-US" dirty="0"/>
              <a:t>Income: IRA Distribution - Form 1099-R</a:t>
            </a:r>
            <a:br>
              <a:rPr lang="en-US" dirty="0"/>
            </a:br>
            <a:endParaRPr lang="en-US" sz="2800" dirty="0"/>
          </a:p>
        </p:txBody>
      </p:sp>
      <p:pic>
        <p:nvPicPr>
          <p:cNvPr id="14" name="Picture 13"/>
          <p:cNvPicPr>
            <a:picLocks noChangeAspect="1"/>
          </p:cNvPicPr>
          <p:nvPr/>
        </p:nvPicPr>
        <p:blipFill>
          <a:blip r:embed="rId3"/>
          <a:stretch>
            <a:fillRect/>
          </a:stretch>
        </p:blipFill>
        <p:spPr>
          <a:xfrm>
            <a:off x="2667000" y="1371600"/>
            <a:ext cx="6877050" cy="4704909"/>
          </a:xfrm>
          <a:prstGeom prst="rect">
            <a:avLst/>
          </a:prstGeom>
        </p:spPr>
      </p:pic>
      <p:sp>
        <p:nvSpPr>
          <p:cNvPr id="2" name="Oval 1"/>
          <p:cNvSpPr/>
          <p:nvPr/>
        </p:nvSpPr>
        <p:spPr>
          <a:xfrm>
            <a:off x="6400800" y="3581400"/>
            <a:ext cx="533400" cy="762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991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22</a:t>
            </a:fld>
            <a:endParaRPr lang="en-US" dirty="0"/>
          </a:p>
        </p:txBody>
      </p:sp>
      <p:sp>
        <p:nvSpPr>
          <p:cNvPr id="20483" name="Content Placeholder 2"/>
          <p:cNvSpPr>
            <a:spLocks noGrp="1"/>
          </p:cNvSpPr>
          <p:nvPr>
            <p:ph sz="quarter" idx="12"/>
          </p:nvPr>
        </p:nvSpPr>
        <p:spPr/>
        <p:txBody>
          <a:bodyPr/>
          <a:lstStyle/>
          <a:p>
            <a:r>
              <a:rPr lang="en-US" dirty="0"/>
              <a:t>Traditional IRA</a:t>
            </a:r>
          </a:p>
          <a:p>
            <a:pPr lvl="1"/>
            <a:r>
              <a:rPr lang="en-US" dirty="0"/>
              <a:t>Did taxpayer ever make non-deductible contributions?</a:t>
            </a:r>
          </a:p>
          <a:p>
            <a:pPr lvl="1"/>
            <a:r>
              <a:rPr lang="en-US" dirty="0"/>
              <a:t>If early distribution, is there an exception to avoid additional tax?</a:t>
            </a:r>
          </a:p>
          <a:p>
            <a:pPr lvl="1"/>
            <a:r>
              <a:rPr lang="en-US" dirty="0"/>
              <a:t>If rollover was made, was it timely? </a:t>
            </a:r>
            <a:br>
              <a:rPr lang="en-US" dirty="0"/>
            </a:br>
            <a:r>
              <a:rPr lang="en-US" dirty="0"/>
              <a:t>(60 days or less – covered in later slides)</a:t>
            </a:r>
          </a:p>
          <a:p>
            <a:pPr lvl="1"/>
            <a:r>
              <a:rPr lang="en-US" dirty="0"/>
              <a:t>Was a qualified charitable distribution (QCD) made? (covered in later slides)</a:t>
            </a:r>
          </a:p>
        </p:txBody>
      </p:sp>
      <p:sp>
        <p:nvSpPr>
          <p:cNvPr id="2" name="Title 1"/>
          <p:cNvSpPr>
            <a:spLocks noGrp="1"/>
          </p:cNvSpPr>
          <p:nvPr>
            <p:ph type="title"/>
          </p:nvPr>
        </p:nvSpPr>
        <p:spPr/>
        <p:txBody>
          <a:bodyPr/>
          <a:lstStyle/>
          <a:p>
            <a:r>
              <a:rPr lang="en-US" dirty="0"/>
              <a:t>Income: IRA Distribution - Interview</a:t>
            </a:r>
          </a:p>
        </p:txBody>
      </p:sp>
    </p:spTree>
    <p:extLst>
      <p:ext uri="{BB962C8B-B14F-4D97-AF65-F5344CB8AC3E}">
        <p14:creationId xmlns:p14="http://schemas.microsoft.com/office/powerpoint/2010/main" val="320671519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23</a:t>
            </a:fld>
            <a:endParaRPr lang="en-US" dirty="0"/>
          </a:p>
        </p:txBody>
      </p:sp>
      <p:sp>
        <p:nvSpPr>
          <p:cNvPr id="20483" name="Content Placeholder 2"/>
          <p:cNvSpPr>
            <a:spLocks noGrp="1"/>
          </p:cNvSpPr>
          <p:nvPr>
            <p:ph sz="quarter" idx="12"/>
          </p:nvPr>
        </p:nvSpPr>
        <p:spPr/>
        <p:txBody>
          <a:bodyPr>
            <a:normAutofit/>
          </a:bodyPr>
          <a:lstStyle/>
          <a:p>
            <a:r>
              <a:rPr lang="en-US" dirty="0"/>
              <a:t>Roth IRA</a:t>
            </a:r>
          </a:p>
          <a:p>
            <a:pPr lvl="1"/>
            <a:r>
              <a:rPr lang="en-US" dirty="0"/>
              <a:t>Was any part a conversion? When?</a:t>
            </a:r>
          </a:p>
          <a:p>
            <a:pPr lvl="1"/>
            <a:r>
              <a:rPr lang="en-US" dirty="0"/>
              <a:t>If early distribution, is there an exception to avoid additional tax?</a:t>
            </a:r>
          </a:p>
          <a:p>
            <a:pPr lvl="1"/>
            <a:r>
              <a:rPr lang="en-US" dirty="0"/>
              <a:t>If rollover was made, was it timely?</a:t>
            </a:r>
          </a:p>
        </p:txBody>
      </p:sp>
      <p:sp>
        <p:nvSpPr>
          <p:cNvPr id="2" name="Title 1"/>
          <p:cNvSpPr>
            <a:spLocks noGrp="1"/>
          </p:cNvSpPr>
          <p:nvPr>
            <p:ph type="title"/>
          </p:nvPr>
        </p:nvSpPr>
        <p:spPr/>
        <p:txBody>
          <a:bodyPr/>
          <a:lstStyle/>
          <a:p>
            <a:r>
              <a:rPr lang="en-US" dirty="0"/>
              <a:t>Income: IRA Distribution - Interview</a:t>
            </a:r>
          </a:p>
        </p:txBody>
      </p:sp>
    </p:spTree>
    <p:extLst>
      <p:ext uri="{BB962C8B-B14F-4D97-AF65-F5344CB8AC3E}">
        <p14:creationId xmlns:p14="http://schemas.microsoft.com/office/powerpoint/2010/main" val="203676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24</a:t>
            </a:fld>
            <a:endParaRPr lang="en-US" dirty="0"/>
          </a:p>
        </p:txBody>
      </p:sp>
      <p:sp>
        <p:nvSpPr>
          <p:cNvPr id="20483" name="Content Placeholder 2"/>
          <p:cNvSpPr>
            <a:spLocks noGrp="1"/>
          </p:cNvSpPr>
          <p:nvPr>
            <p:ph sz="quarter" idx="12"/>
          </p:nvPr>
        </p:nvSpPr>
        <p:spPr/>
        <p:txBody>
          <a:bodyPr>
            <a:normAutofit/>
          </a:bodyPr>
          <a:lstStyle/>
          <a:p>
            <a:r>
              <a:rPr lang="en-US" dirty="0"/>
              <a:t>SEP/SIMPLE IRA (less common)</a:t>
            </a:r>
          </a:p>
          <a:p>
            <a:pPr lvl="1"/>
            <a:r>
              <a:rPr lang="en-US" dirty="0"/>
              <a:t>Confirm all is taxable</a:t>
            </a:r>
          </a:p>
          <a:p>
            <a:pPr lvl="1"/>
            <a:r>
              <a:rPr lang="en-US" dirty="0"/>
              <a:t>If early distribution, is there an exception to avoid additional tax? </a:t>
            </a:r>
          </a:p>
          <a:p>
            <a:pPr lvl="1"/>
            <a:r>
              <a:rPr lang="en-US" dirty="0"/>
              <a:t>If rollover was made, was it timely?</a:t>
            </a:r>
          </a:p>
        </p:txBody>
      </p:sp>
      <p:sp>
        <p:nvSpPr>
          <p:cNvPr id="2" name="Title 1"/>
          <p:cNvSpPr>
            <a:spLocks noGrp="1"/>
          </p:cNvSpPr>
          <p:nvPr>
            <p:ph type="title"/>
          </p:nvPr>
        </p:nvSpPr>
        <p:spPr/>
        <p:txBody>
          <a:bodyPr/>
          <a:lstStyle/>
          <a:p>
            <a:r>
              <a:rPr lang="en-US" dirty="0"/>
              <a:t>Income: IRA Distribution - Interview</a:t>
            </a:r>
          </a:p>
        </p:txBody>
      </p:sp>
    </p:spTree>
    <p:extLst>
      <p:ext uri="{BB962C8B-B14F-4D97-AF65-F5344CB8AC3E}">
        <p14:creationId xmlns:p14="http://schemas.microsoft.com/office/powerpoint/2010/main" val="330037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25</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a:t>Review Pub 4012 Tab D Form 1099-R Distribution Codes</a:t>
            </a:r>
          </a:p>
          <a:p>
            <a:r>
              <a:rPr lang="en-US" dirty="0"/>
              <a:t>Most commonly seen:</a:t>
            </a:r>
          </a:p>
          <a:p>
            <a:pPr lvl="1"/>
            <a:r>
              <a:rPr lang="en-US" dirty="0"/>
              <a:t>1 – Early Distribution</a:t>
            </a:r>
          </a:p>
          <a:p>
            <a:pPr lvl="1"/>
            <a:r>
              <a:rPr lang="en-US" dirty="0"/>
              <a:t>3 – Disability</a:t>
            </a:r>
          </a:p>
          <a:p>
            <a:pPr lvl="1"/>
            <a:r>
              <a:rPr lang="en-US" dirty="0"/>
              <a:t>4 – Death</a:t>
            </a:r>
          </a:p>
          <a:p>
            <a:pPr lvl="1"/>
            <a:r>
              <a:rPr lang="en-US" dirty="0">
                <a:solidFill>
                  <a:srgbClr val="FF0000"/>
                </a:solidFill>
              </a:rPr>
              <a:t>7 – Normal Distribution</a:t>
            </a:r>
          </a:p>
          <a:p>
            <a:pPr lvl="1"/>
            <a:r>
              <a:rPr lang="en-US" dirty="0"/>
              <a:t>G - Rollover</a:t>
            </a:r>
          </a:p>
          <a:p>
            <a:r>
              <a:rPr lang="en-US" dirty="0"/>
              <a:t>Always check the Tax-Aide Scope Manual if unsure</a:t>
            </a:r>
          </a:p>
        </p:txBody>
      </p:sp>
      <p:sp>
        <p:nvSpPr>
          <p:cNvPr id="5" name="Title 4"/>
          <p:cNvSpPr>
            <a:spLocks noGrp="1"/>
          </p:cNvSpPr>
          <p:nvPr>
            <p:ph type="title"/>
          </p:nvPr>
        </p:nvSpPr>
        <p:spPr/>
        <p:txBody>
          <a:bodyPr/>
          <a:lstStyle/>
          <a:p>
            <a:r>
              <a:rPr lang="en-US" dirty="0"/>
              <a:t>Income: IRA Distribution – Box 7 Codes</a:t>
            </a:r>
          </a:p>
        </p:txBody>
      </p:sp>
    </p:spTree>
    <p:extLst>
      <p:ext uri="{BB962C8B-B14F-4D97-AF65-F5344CB8AC3E}">
        <p14:creationId xmlns:p14="http://schemas.microsoft.com/office/powerpoint/2010/main" val="1769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26</a:t>
            </a:fld>
            <a:endParaRPr lang="en-US" altLang="en-US" dirty="0"/>
          </a:p>
        </p:txBody>
      </p:sp>
      <p:sp>
        <p:nvSpPr>
          <p:cNvPr id="4" name="Content Placeholder 3"/>
          <p:cNvSpPr>
            <a:spLocks noGrp="1"/>
          </p:cNvSpPr>
          <p:nvPr>
            <p:ph sz="quarter" idx="12"/>
          </p:nvPr>
        </p:nvSpPr>
        <p:spPr/>
        <p:txBody>
          <a:bodyPr/>
          <a:lstStyle/>
          <a:p>
            <a:r>
              <a:rPr lang="en-US" dirty="0"/>
              <a:t>Other Income includes miscellaneous income from a variety of sources</a:t>
            </a:r>
          </a:p>
          <a:p>
            <a:r>
              <a:rPr lang="en-US" dirty="0"/>
              <a:t>Review Pub 4012 Tab D Other Income Section</a:t>
            </a:r>
          </a:p>
          <a:p>
            <a:r>
              <a:rPr lang="en-US" dirty="0"/>
              <a:t>There may not be an IRS Form (e.g. 1099-MISC)</a:t>
            </a:r>
          </a:p>
          <a:p>
            <a:r>
              <a:rPr lang="en-US" dirty="0"/>
              <a:t>Examples include: </a:t>
            </a:r>
            <a:r>
              <a:rPr lang="en-US" b="1" dirty="0">
                <a:solidFill>
                  <a:srgbClr val="FF0000"/>
                </a:solidFill>
              </a:rPr>
              <a:t>Prizes</a:t>
            </a:r>
            <a:r>
              <a:rPr lang="en-US" dirty="0"/>
              <a:t>, honorarium, </a:t>
            </a:r>
            <a:r>
              <a:rPr lang="en-US" b="1" dirty="0">
                <a:solidFill>
                  <a:srgbClr val="FF0000"/>
                </a:solidFill>
              </a:rPr>
              <a:t>Jury Duty Pay</a:t>
            </a:r>
            <a:r>
              <a:rPr lang="en-US" dirty="0"/>
              <a:t>, Poll Worker Income (if &lt; $600 may not receive a form)</a:t>
            </a:r>
          </a:p>
        </p:txBody>
      </p:sp>
      <p:sp>
        <p:nvSpPr>
          <p:cNvPr id="5" name="Title 4"/>
          <p:cNvSpPr>
            <a:spLocks noGrp="1"/>
          </p:cNvSpPr>
          <p:nvPr>
            <p:ph type="title"/>
          </p:nvPr>
        </p:nvSpPr>
        <p:spPr/>
        <p:txBody>
          <a:bodyPr/>
          <a:lstStyle/>
          <a:p>
            <a:r>
              <a:rPr lang="en-US" dirty="0"/>
              <a:t>Income: Other – A Review</a:t>
            </a:r>
          </a:p>
        </p:txBody>
      </p:sp>
    </p:spTree>
    <p:extLst>
      <p:ext uri="{BB962C8B-B14F-4D97-AF65-F5344CB8AC3E}">
        <p14:creationId xmlns:p14="http://schemas.microsoft.com/office/powerpoint/2010/main" val="4140079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6 - 9</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A22E625-1E71-4A84-BA1F-3F0BCB1ED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186737984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Ray Caldwell - NJ Version - Young Married Couple</a:t>
            </a:r>
            <a:endParaRPr lang="en-US" dirty="0"/>
          </a:p>
        </p:txBody>
      </p:sp>
      <p:sp>
        <p:nvSpPr>
          <p:cNvPr id="9" name="Slide Number Placeholder 8"/>
          <p:cNvSpPr>
            <a:spLocks noGrp="1"/>
          </p:cNvSpPr>
          <p:nvPr>
            <p:ph type="sldNum" sz="quarter" idx="11"/>
          </p:nvPr>
        </p:nvSpPr>
        <p:spPr/>
        <p:txBody>
          <a:bodyPr/>
          <a:lstStyle/>
          <a:p>
            <a:fld id="{974FADDD-0353-45F1-AB55-E763F675BE5A}" type="slidenum">
              <a:rPr lang="en-US" altLang="en-US" smtClean="0"/>
              <a:pPr/>
              <a:t>28</a:t>
            </a:fld>
            <a:endParaRPr lang="en-US" altLang="en-US" dirty="0"/>
          </a:p>
        </p:txBody>
      </p:sp>
      <p:sp>
        <p:nvSpPr>
          <p:cNvPr id="7171" name="Rectangle 2"/>
          <p:cNvSpPr>
            <a:spLocks noGrp="1" noChangeArrowheads="1"/>
          </p:cNvSpPr>
          <p:nvPr>
            <p:ph sz="quarter" idx="12"/>
          </p:nvPr>
        </p:nvSpPr>
        <p:spPr/>
        <p:txBody>
          <a:bodyPr>
            <a:normAutofit/>
          </a:bodyPr>
          <a:lstStyle/>
          <a:p>
            <a:r>
              <a:rPr lang="en-US" dirty="0"/>
              <a:t>Review Pub 4012 Tab E</a:t>
            </a:r>
          </a:p>
          <a:p>
            <a:pPr lvl="1"/>
            <a:r>
              <a:rPr lang="en-US" dirty="0"/>
              <a:t>Up to $250 for per educator</a:t>
            </a:r>
          </a:p>
          <a:p>
            <a:pPr lvl="1"/>
            <a:r>
              <a:rPr lang="en-US" dirty="0"/>
              <a:t>classroom materials or </a:t>
            </a:r>
          </a:p>
          <a:p>
            <a:pPr lvl="1"/>
            <a:r>
              <a:rPr lang="en-US" dirty="0"/>
              <a:t>professional development expenses</a:t>
            </a:r>
          </a:p>
          <a:p>
            <a:pPr lvl="1"/>
            <a:r>
              <a:rPr lang="en-US" dirty="0"/>
              <a:t>Must be K–12 teacher, counselor, principal or aide</a:t>
            </a:r>
          </a:p>
          <a:p>
            <a:pPr lvl="1"/>
            <a:r>
              <a:rPr lang="en-US" dirty="0"/>
              <a:t>Must work in a school at least 900 hours during school year</a:t>
            </a:r>
          </a:p>
        </p:txBody>
      </p:sp>
      <p:sp>
        <p:nvSpPr>
          <p:cNvPr id="8194" name="Rectangle 1"/>
          <p:cNvSpPr>
            <a:spLocks noGrp="1" noChangeArrowheads="1"/>
          </p:cNvSpPr>
          <p:nvPr>
            <p:ph type="title"/>
          </p:nvPr>
        </p:nvSpPr>
        <p:spPr/>
        <p:txBody>
          <a:bodyPr>
            <a:normAutofit/>
          </a:bodyPr>
          <a:lstStyle/>
          <a:p>
            <a:r>
              <a:rPr lang="en-US" dirty="0"/>
              <a:t>Adjustments: Educator Expenses </a:t>
            </a:r>
          </a:p>
        </p:txBody>
      </p:sp>
    </p:spTree>
    <p:extLst>
      <p:ext uri="{BB962C8B-B14F-4D97-AF65-F5344CB8AC3E}">
        <p14:creationId xmlns:p14="http://schemas.microsoft.com/office/powerpoint/2010/main" val="29021247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Ray Caldwell - NJ Version - Young Married Couple</a:t>
            </a:r>
            <a:endParaRPr lang="en-US" dirty="0"/>
          </a:p>
        </p:txBody>
      </p:sp>
      <p:sp>
        <p:nvSpPr>
          <p:cNvPr id="9" name="Slide Number Placeholder 8"/>
          <p:cNvSpPr>
            <a:spLocks noGrp="1"/>
          </p:cNvSpPr>
          <p:nvPr>
            <p:ph type="sldNum" sz="quarter" idx="11"/>
          </p:nvPr>
        </p:nvSpPr>
        <p:spPr/>
        <p:txBody>
          <a:bodyPr/>
          <a:lstStyle/>
          <a:p>
            <a:fld id="{2463D2A2-7651-4F87-B33E-E151B356E73A}" type="slidenum">
              <a:rPr lang="en-US" altLang="en-US" smtClean="0"/>
              <a:pPr/>
              <a:t>29</a:t>
            </a:fld>
            <a:endParaRPr lang="en-US" altLang="en-US" dirty="0"/>
          </a:p>
        </p:txBody>
      </p:sp>
      <p:sp>
        <p:nvSpPr>
          <p:cNvPr id="32771" name="Content Placeholder 4"/>
          <p:cNvSpPr>
            <a:spLocks noGrp="1"/>
          </p:cNvSpPr>
          <p:nvPr>
            <p:ph sz="quarter" idx="12"/>
          </p:nvPr>
        </p:nvSpPr>
        <p:spPr/>
        <p:txBody>
          <a:bodyPr>
            <a:normAutofit lnSpcReduction="10000"/>
          </a:bodyPr>
          <a:lstStyle/>
          <a:p>
            <a:r>
              <a:rPr lang="en-GB" altLang="en-US" dirty="0"/>
              <a:t>Some employers keep paying employee while they’re out on jury duty</a:t>
            </a:r>
          </a:p>
          <a:p>
            <a:r>
              <a:rPr lang="en-GB" altLang="en-US" dirty="0"/>
              <a:t>Employee has to turn over all or part of jury pay received for those days</a:t>
            </a:r>
          </a:p>
          <a:p>
            <a:r>
              <a:rPr lang="en-GB" altLang="en-US" dirty="0"/>
              <a:t>Must show jury pay received as Other Income (do not include expense reimbursements)</a:t>
            </a:r>
          </a:p>
          <a:p>
            <a:r>
              <a:rPr lang="en-GB" altLang="en-US" dirty="0"/>
              <a:t>Claim an adjustment to reduce AGI</a:t>
            </a:r>
          </a:p>
        </p:txBody>
      </p:sp>
      <p:sp>
        <p:nvSpPr>
          <p:cNvPr id="23554" name="Title 3"/>
          <p:cNvSpPr>
            <a:spLocks noGrp="1"/>
          </p:cNvSpPr>
          <p:nvPr>
            <p:ph type="title"/>
          </p:nvPr>
        </p:nvSpPr>
        <p:spPr>
          <a:xfrm>
            <a:off x="1066803" y="28835"/>
            <a:ext cx="10744197" cy="1143000"/>
          </a:xfrm>
        </p:spPr>
        <p:txBody>
          <a:bodyPr>
            <a:normAutofit/>
          </a:bodyPr>
          <a:lstStyle/>
          <a:p>
            <a:r>
              <a:rPr lang="en-GB" altLang="en-US" sz="3600" dirty="0"/>
              <a:t>Adjustments: Jury Duty Pay Turned Over to Employer</a:t>
            </a:r>
            <a:endParaRPr lang="en-US" altLang="en-US" sz="3600" dirty="0"/>
          </a:p>
        </p:txBody>
      </p:sp>
    </p:spTree>
    <p:extLst>
      <p:ext uri="{BB962C8B-B14F-4D97-AF65-F5344CB8AC3E}">
        <p14:creationId xmlns:p14="http://schemas.microsoft.com/office/powerpoint/2010/main" val="2234065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3</a:t>
            </a:fld>
            <a:endParaRPr lang="en-US" altLang="en-US" dirty="0"/>
          </a:p>
        </p:txBody>
      </p:sp>
      <p:sp>
        <p:nvSpPr>
          <p:cNvPr id="68611" name="Rectangle 3"/>
          <p:cNvSpPr>
            <a:spLocks noGrp="1" noChangeArrowheads="1"/>
          </p:cNvSpPr>
          <p:nvPr>
            <p:ph sz="quarter" idx="12"/>
          </p:nvPr>
        </p:nvSpPr>
        <p:spPr/>
        <p:txBody>
          <a:bodyPr/>
          <a:lstStyle/>
          <a:p>
            <a:r>
              <a:rPr lang="en-US" altLang="en-US" dirty="0"/>
              <a:t>Single</a:t>
            </a:r>
          </a:p>
          <a:p>
            <a:r>
              <a:rPr lang="en-US" altLang="en-US" b="1" dirty="0">
                <a:solidFill>
                  <a:srgbClr val="FF0000"/>
                </a:solidFill>
              </a:rPr>
              <a:t>Married filing jointly (MFJ)</a:t>
            </a:r>
          </a:p>
          <a:p>
            <a:r>
              <a:rPr lang="en-US" altLang="en-US" b="1" dirty="0">
                <a:solidFill>
                  <a:srgbClr val="FF0000"/>
                </a:solidFill>
              </a:rPr>
              <a:t>Married filing separately (MFS)</a:t>
            </a:r>
          </a:p>
          <a:p>
            <a:r>
              <a:rPr lang="en-US" altLang="en-US" dirty="0"/>
              <a:t>Head of household (HoH)</a:t>
            </a:r>
          </a:p>
          <a:p>
            <a:r>
              <a:rPr lang="en-US" altLang="en-US" b="1" dirty="0">
                <a:solidFill>
                  <a:srgbClr val="FF0000"/>
                </a:solidFill>
              </a:rPr>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8198" name="Rectangle 7"/>
          <p:cNvSpPr>
            <a:spLocks noChangeArrowheads="1"/>
          </p:cNvSpPr>
          <p:nvPr/>
        </p:nvSpPr>
        <p:spPr bwMode="auto">
          <a:xfrm>
            <a:off x="8458200" y="1736725"/>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1800" dirty="0">
                <a:solidFill>
                  <a:srgbClr val="0070C0"/>
                </a:solidFill>
                <a:cs typeface="Calibri" panose="020F0502020204030204" pitchFamily="34" charset="0"/>
              </a:rPr>
              <a:t>Pub 4012 Tab B</a:t>
            </a:r>
          </a:p>
        </p:txBody>
      </p:sp>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10 - 11</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69268B9-465A-4673-AB14-67AF6E5AF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238685982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pPr>
              <a:defRPr/>
            </a:pPr>
            <a:r>
              <a:rPr lang="en-US"/>
              <a:t>Ray Caldwell - NJ Version - Young Married Couple</a:t>
            </a:r>
            <a:endParaRPr lang="en-US" dirty="0"/>
          </a:p>
        </p:txBody>
      </p:sp>
      <p:sp>
        <p:nvSpPr>
          <p:cNvPr id="8" name="Slide Number Placeholder 7"/>
          <p:cNvSpPr>
            <a:spLocks noGrp="1"/>
          </p:cNvSpPr>
          <p:nvPr>
            <p:ph type="sldNum" sz="quarter" idx="11"/>
          </p:nvPr>
        </p:nvSpPr>
        <p:spPr/>
        <p:txBody>
          <a:bodyPr/>
          <a:lstStyle/>
          <a:p>
            <a:pPr>
              <a:defRPr/>
            </a:pPr>
            <a:fld id="{E0CB56AE-A79B-4D49-BA6A-A697D4935C23}" type="slidenum">
              <a:rPr lang="en-US" altLang="en-US" smtClean="0"/>
              <a:pPr>
                <a:defRPr/>
              </a:pPr>
              <a:t>31</a:t>
            </a:fld>
            <a:endParaRPr lang="en-US" altLang="en-US" dirty="0"/>
          </a:p>
        </p:txBody>
      </p:sp>
      <p:sp>
        <p:nvSpPr>
          <p:cNvPr id="21507" name="Rectangle 3"/>
          <p:cNvSpPr>
            <a:spLocks noGrp="1" noChangeArrowheads="1"/>
          </p:cNvSpPr>
          <p:nvPr>
            <p:ph sz="quarter" idx="12"/>
          </p:nvPr>
        </p:nvSpPr>
        <p:spPr/>
        <p:txBody>
          <a:bodyPr>
            <a:normAutofit lnSpcReduction="10000"/>
          </a:bodyPr>
          <a:lstStyle/>
          <a:p>
            <a:r>
              <a:rPr lang="en-US" altLang="en-US" dirty="0"/>
              <a:t>Foreign taxes paid can be reported on 1099-INT, 1099-DIV, Schedule K-1, and Broker statements </a:t>
            </a:r>
          </a:p>
          <a:p>
            <a:r>
              <a:rPr lang="en-US" altLang="en-US" dirty="0"/>
              <a:t>Nonrefundable credit</a:t>
            </a:r>
          </a:p>
          <a:p>
            <a:pPr lvl="1"/>
            <a:r>
              <a:rPr lang="en-US" altLang="en-US" dirty="0"/>
              <a:t>No benefit if there is no income tax</a:t>
            </a:r>
          </a:p>
          <a:p>
            <a:r>
              <a:rPr lang="en-US" altLang="en-US" dirty="0"/>
              <a:t>Simplified Method using Form 1116 is in scope if Total foreign tax is ≤ $300 ($600 MFJ)</a:t>
            </a:r>
          </a:p>
          <a:p>
            <a:r>
              <a:rPr lang="en-US" altLang="en-US" dirty="0"/>
              <a:t>If excessive, taxpayer should see a paid preparer</a:t>
            </a:r>
          </a:p>
          <a:p>
            <a:endParaRPr lang="en-US" altLang="en-US" dirty="0"/>
          </a:p>
        </p:txBody>
      </p:sp>
      <p:sp>
        <p:nvSpPr>
          <p:cNvPr id="21506" name="Rectangle 2"/>
          <p:cNvSpPr>
            <a:spLocks noGrp="1" noChangeArrowheads="1"/>
          </p:cNvSpPr>
          <p:nvPr>
            <p:ph type="title"/>
          </p:nvPr>
        </p:nvSpPr>
        <p:spPr/>
        <p:txBody>
          <a:bodyPr/>
          <a:lstStyle/>
          <a:p>
            <a:r>
              <a:rPr lang="en-US" altLang="en-US" dirty="0"/>
              <a:t>Credits: Foreign Tax Credit</a:t>
            </a:r>
          </a:p>
        </p:txBody>
      </p:sp>
      <p:sp>
        <p:nvSpPr>
          <p:cNvPr id="24582" name="Text Box 4"/>
          <p:cNvSpPr txBox="1">
            <a:spLocks noChangeArrowheads="1"/>
          </p:cNvSpPr>
          <p:nvPr/>
        </p:nvSpPr>
        <p:spPr bwMode="auto">
          <a:xfrm>
            <a:off x="9296400" y="3"/>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rgbClr val="B54A10"/>
              </a:buClr>
              <a:buSzPct val="94000"/>
              <a:buFont typeface="Calibri" panose="020F0502020204030204" pitchFamily="34" charset="0"/>
              <a:buChar char="●"/>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defRPr sz="2200" b="1">
                <a:solidFill>
                  <a:schemeClr val="tx1"/>
                </a:solidFill>
                <a:latin typeface="Calibri" panose="020F0502020204030204" pitchFamily="34" charset="0"/>
              </a:defRPr>
            </a:lvl9pPr>
          </a:lstStyle>
          <a:p>
            <a:pPr algn="ctr" eaLnBrk="1" hangingPunct="1">
              <a:spcBef>
                <a:spcPct val="0"/>
              </a:spcBef>
              <a:buClrTx/>
              <a:buSzTx/>
              <a:buFontTx/>
              <a:buNone/>
            </a:pPr>
            <a:endParaRPr lang="en-US" altLang="en-US" sz="1800" b="0" dirty="0">
              <a:cs typeface="Calibri" panose="020F0502020204030204" pitchFamily="34" charset="0"/>
            </a:endParaRPr>
          </a:p>
        </p:txBody>
      </p:sp>
    </p:spTree>
    <p:extLst>
      <p:ext uri="{BB962C8B-B14F-4D97-AF65-F5344CB8AC3E}">
        <p14:creationId xmlns:p14="http://schemas.microsoft.com/office/powerpoint/2010/main" val="183089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57600" y="6191828"/>
            <a:ext cx="3451225" cy="365125"/>
          </a:xfrm>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E049D2-2FFD-4897-9DD4-51BC4AECF328}" type="slidenum">
              <a:rPr lang="en-US" altLang="en-US">
                <a:solidFill>
                  <a:srgbClr val="898989"/>
                </a:solidFill>
              </a:rPr>
              <a:pPr/>
              <a:t>32</a:t>
            </a:fld>
            <a:endParaRPr lang="en-US" altLang="en-US" dirty="0">
              <a:solidFill>
                <a:srgbClr val="898989"/>
              </a:solidFill>
            </a:endParaRPr>
          </a:p>
        </p:txBody>
      </p:sp>
      <p:sp>
        <p:nvSpPr>
          <p:cNvPr id="12291" name="Content Placeholder 2"/>
          <p:cNvSpPr>
            <a:spLocks noGrp="1"/>
          </p:cNvSpPr>
          <p:nvPr>
            <p:ph sz="quarter" idx="12"/>
          </p:nvPr>
        </p:nvSpPr>
        <p:spPr/>
        <p:txBody>
          <a:bodyPr/>
          <a:lstStyle/>
          <a:p>
            <a:pPr eaLnBrk="1" hangingPunct="1"/>
            <a:r>
              <a:rPr lang="en-US" altLang="en-US" dirty="0"/>
              <a:t>Two Credits</a:t>
            </a:r>
          </a:p>
          <a:p>
            <a:pPr lvl="1" eaLnBrk="1" hangingPunct="1"/>
            <a:r>
              <a:rPr lang="en-US" altLang="en-US" dirty="0"/>
              <a:t>American Opportunity (AOC)—designed to cover first four years of post secondary education (college, etc.)</a:t>
            </a:r>
          </a:p>
          <a:p>
            <a:pPr lvl="1" eaLnBrk="1" hangingPunct="1"/>
            <a:r>
              <a:rPr lang="en-US" altLang="en-US" dirty="0"/>
              <a:t>Lifetime Learning (LLC)—designed to cover the rest of your life</a:t>
            </a:r>
          </a:p>
          <a:p>
            <a:pPr lvl="1" eaLnBrk="1" hangingPunct="1"/>
            <a:endParaRPr lang="en-US" altLang="en-US" dirty="0"/>
          </a:p>
          <a:p>
            <a:pPr lvl="1" eaLnBrk="1" hangingPunct="1"/>
            <a:endParaRPr lang="en-US" altLang="en-US" dirty="0"/>
          </a:p>
          <a:p>
            <a:pPr lvl="1" eaLnBrk="1" hangingPunct="1"/>
            <a:endParaRPr lang="en-US" altLang="en-US" dirty="0"/>
          </a:p>
        </p:txBody>
      </p:sp>
      <p:sp>
        <p:nvSpPr>
          <p:cNvPr id="26626" name="Title 1"/>
          <p:cNvSpPr>
            <a:spLocks noGrp="1"/>
          </p:cNvSpPr>
          <p:nvPr>
            <p:ph type="title"/>
          </p:nvPr>
        </p:nvSpPr>
        <p:spPr/>
        <p:txBody>
          <a:bodyPr/>
          <a:lstStyle/>
          <a:p>
            <a:pPr eaLnBrk="1" hangingPunct="1"/>
            <a:r>
              <a:rPr lang="en-US" altLang="en-US" dirty="0"/>
              <a:t>Credits: Education Credits</a:t>
            </a:r>
          </a:p>
        </p:txBody>
      </p:sp>
    </p:spTree>
    <p:extLst>
      <p:ext uri="{BB962C8B-B14F-4D97-AF65-F5344CB8AC3E}">
        <p14:creationId xmlns:p14="http://schemas.microsoft.com/office/powerpoint/2010/main" val="402169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33</a:t>
            </a:fld>
            <a:endParaRPr lang="en-US" altLang="en-US" dirty="0"/>
          </a:p>
        </p:txBody>
      </p:sp>
      <p:sp>
        <p:nvSpPr>
          <p:cNvPr id="4" name="Content Placeholder 3"/>
          <p:cNvSpPr>
            <a:spLocks noGrp="1"/>
          </p:cNvSpPr>
          <p:nvPr>
            <p:ph sz="quarter" idx="12"/>
          </p:nvPr>
        </p:nvSpPr>
        <p:spPr/>
        <p:txBody>
          <a:bodyPr/>
          <a:lstStyle/>
          <a:p>
            <a:r>
              <a:rPr lang="en-US" dirty="0"/>
              <a:t>Examine Pub 4012 Tab J</a:t>
            </a:r>
          </a:p>
          <a:p>
            <a:r>
              <a:rPr lang="en-US" dirty="0"/>
              <a:t>Review the </a:t>
            </a:r>
            <a:r>
              <a:rPr lang="en-US" i="1" dirty="0"/>
              <a:t>Education Credits </a:t>
            </a:r>
            <a:r>
              <a:rPr lang="en-US" dirty="0"/>
              <a:t>pages</a:t>
            </a:r>
          </a:p>
          <a:p>
            <a:pPr lvl="1"/>
            <a:r>
              <a:rPr lang="en-US" dirty="0"/>
              <a:t>Compare AOC and LLC </a:t>
            </a:r>
          </a:p>
          <a:p>
            <a:pPr lvl="1"/>
            <a:r>
              <a:rPr lang="en-US" dirty="0"/>
              <a:t>Note who can claim the credit</a:t>
            </a:r>
          </a:p>
          <a:p>
            <a:pPr lvl="1"/>
            <a:r>
              <a:rPr lang="en-US" dirty="0"/>
              <a:t>Note what expenses qualify</a:t>
            </a:r>
          </a:p>
        </p:txBody>
      </p:sp>
      <p:sp>
        <p:nvSpPr>
          <p:cNvPr id="5" name="Title 4"/>
          <p:cNvSpPr>
            <a:spLocks noGrp="1"/>
          </p:cNvSpPr>
          <p:nvPr>
            <p:ph type="title"/>
          </p:nvPr>
        </p:nvSpPr>
        <p:spPr/>
        <p:txBody>
          <a:bodyPr/>
          <a:lstStyle/>
          <a:p>
            <a:r>
              <a:rPr lang="en-US" altLang="en-US" dirty="0"/>
              <a:t>Credits: Education Credits</a:t>
            </a:r>
            <a:endParaRPr lang="en-US" dirty="0"/>
          </a:p>
        </p:txBody>
      </p:sp>
      <p:pic>
        <p:nvPicPr>
          <p:cNvPr id="6" name="Picture 5"/>
          <p:cNvPicPr>
            <a:picLocks noChangeAspect="1"/>
          </p:cNvPicPr>
          <p:nvPr/>
        </p:nvPicPr>
        <p:blipFill>
          <a:blip r:embed="rId3"/>
          <a:stretch>
            <a:fillRect/>
          </a:stretch>
        </p:blipFill>
        <p:spPr>
          <a:xfrm>
            <a:off x="7543799" y="1447800"/>
            <a:ext cx="4398057" cy="3962400"/>
          </a:xfrm>
          <a:prstGeom prst="rect">
            <a:avLst/>
          </a:prstGeom>
        </p:spPr>
      </p:pic>
    </p:spTree>
    <p:extLst>
      <p:ext uri="{BB962C8B-B14F-4D97-AF65-F5344CB8AC3E}">
        <p14:creationId xmlns:p14="http://schemas.microsoft.com/office/powerpoint/2010/main" val="1794882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34</a:t>
            </a:fld>
            <a:endParaRPr lang="en-US" altLang="en-US" dirty="0"/>
          </a:p>
        </p:txBody>
      </p:sp>
      <p:sp>
        <p:nvSpPr>
          <p:cNvPr id="5" name="Title 4"/>
          <p:cNvSpPr>
            <a:spLocks noGrp="1"/>
          </p:cNvSpPr>
          <p:nvPr>
            <p:ph type="title"/>
          </p:nvPr>
        </p:nvSpPr>
        <p:spPr/>
        <p:txBody>
          <a:bodyPr/>
          <a:lstStyle/>
          <a:p>
            <a:r>
              <a:rPr lang="en-US" altLang="en-US" dirty="0"/>
              <a:t>Credits: Education Credits</a:t>
            </a:r>
            <a:endParaRPr lang="en-US" dirty="0"/>
          </a:p>
        </p:txBody>
      </p:sp>
      <p:sp>
        <p:nvSpPr>
          <p:cNvPr id="7" name="Content Placeholder 6"/>
          <p:cNvSpPr>
            <a:spLocks noGrp="1"/>
          </p:cNvSpPr>
          <p:nvPr>
            <p:ph sz="quarter" idx="12"/>
          </p:nvPr>
        </p:nvSpPr>
        <p:spPr/>
        <p:txBody>
          <a:bodyPr/>
          <a:lstStyle/>
          <a:p>
            <a:r>
              <a:rPr lang="en-US" dirty="0"/>
              <a:t>Examine Pub 4012 Tab J</a:t>
            </a:r>
            <a:br>
              <a:rPr lang="en-US" dirty="0"/>
            </a:br>
            <a:r>
              <a:rPr lang="en-US" i="1" dirty="0"/>
              <a:t>Highlights of Education</a:t>
            </a:r>
            <a:br>
              <a:rPr lang="en-US" i="1" dirty="0"/>
            </a:br>
            <a:r>
              <a:rPr lang="en-US" i="1" dirty="0"/>
              <a:t>Tax Benefits </a:t>
            </a:r>
          </a:p>
          <a:p>
            <a:r>
              <a:rPr lang="en-US" dirty="0"/>
              <a:t>Note the valuable</a:t>
            </a:r>
            <a:br>
              <a:rPr lang="en-US" dirty="0"/>
            </a:br>
            <a:r>
              <a:rPr lang="en-US" dirty="0"/>
              <a:t>information available</a:t>
            </a:r>
          </a:p>
        </p:txBody>
      </p:sp>
      <p:pic>
        <p:nvPicPr>
          <p:cNvPr id="8" name="Picture 7"/>
          <p:cNvPicPr>
            <a:picLocks noChangeAspect="1"/>
          </p:cNvPicPr>
          <p:nvPr/>
        </p:nvPicPr>
        <p:blipFill>
          <a:blip r:embed="rId2"/>
          <a:stretch>
            <a:fillRect/>
          </a:stretch>
        </p:blipFill>
        <p:spPr>
          <a:xfrm>
            <a:off x="5728113" y="1652348"/>
            <a:ext cx="6089492" cy="4291252"/>
          </a:xfrm>
          <a:prstGeom prst="rect">
            <a:avLst/>
          </a:prstGeom>
        </p:spPr>
      </p:pic>
    </p:spTree>
    <p:extLst>
      <p:ext uri="{BB962C8B-B14F-4D97-AF65-F5344CB8AC3E}">
        <p14:creationId xmlns:p14="http://schemas.microsoft.com/office/powerpoint/2010/main" val="2370019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0" y="6214415"/>
            <a:ext cx="3451225" cy="365125"/>
          </a:xfrm>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8F7054-D35C-4335-8FE7-C3302C2B219A}" type="slidenum">
              <a:rPr lang="en-US" altLang="en-US">
                <a:solidFill>
                  <a:srgbClr val="898989"/>
                </a:solidFill>
              </a:rPr>
              <a:pPr/>
              <a:t>35</a:t>
            </a:fld>
            <a:endParaRPr lang="en-US" altLang="en-US" dirty="0">
              <a:solidFill>
                <a:srgbClr val="898989"/>
              </a:solidFill>
            </a:endParaRPr>
          </a:p>
        </p:txBody>
      </p:sp>
      <p:sp>
        <p:nvSpPr>
          <p:cNvPr id="3" name="Content Placeholder 2"/>
          <p:cNvSpPr>
            <a:spLocks noGrp="1"/>
          </p:cNvSpPr>
          <p:nvPr>
            <p:ph sz="quarter" idx="12"/>
          </p:nvPr>
        </p:nvSpPr>
        <p:spPr/>
        <p:txBody>
          <a:bodyPr vert="horz" lIns="91440" tIns="45720" rIns="91440" bIns="45720" rtlCol="0" anchor="t">
            <a:normAutofit/>
          </a:bodyPr>
          <a:lstStyle/>
          <a:p>
            <a:pPr eaLnBrk="1" hangingPunct="1"/>
            <a:r>
              <a:rPr lang="en-US" altLang="en-US" dirty="0"/>
              <a:t>Student must be taxpayer, spouse, or dependent.</a:t>
            </a:r>
          </a:p>
          <a:p>
            <a:pPr eaLnBrk="1" hangingPunct="1"/>
            <a:r>
              <a:rPr lang="en-US" altLang="en-US" dirty="0"/>
              <a:t>Student must not be claimed as dependent on another return.</a:t>
            </a:r>
          </a:p>
          <a:p>
            <a:r>
              <a:rPr lang="en-US" altLang="en-US" dirty="0"/>
              <a:t>Student must be enrolled at eligible post-secondary school.</a:t>
            </a:r>
          </a:p>
          <a:p>
            <a:r>
              <a:rPr lang="en-US" altLang="en-US" dirty="0"/>
              <a:t>Taxpayer cannot file “Married Filing Separate.”</a:t>
            </a:r>
          </a:p>
          <a:p>
            <a:pPr>
              <a:lnSpc>
                <a:spcPct val="80000"/>
              </a:lnSpc>
              <a:spcBef>
                <a:spcPts val="600"/>
              </a:spcBef>
            </a:pPr>
            <a:endParaRPr lang="en-US" altLang="en-US" dirty="0"/>
          </a:p>
        </p:txBody>
      </p:sp>
      <p:sp>
        <p:nvSpPr>
          <p:cNvPr id="27650" name="Title 1"/>
          <p:cNvSpPr>
            <a:spLocks noGrp="1"/>
          </p:cNvSpPr>
          <p:nvPr>
            <p:ph type="title"/>
          </p:nvPr>
        </p:nvSpPr>
        <p:spPr>
          <a:xfrm>
            <a:off x="1066803" y="28835"/>
            <a:ext cx="10896597" cy="1143000"/>
          </a:xfrm>
        </p:spPr>
        <p:txBody>
          <a:bodyPr>
            <a:normAutofit/>
          </a:bodyPr>
          <a:lstStyle/>
          <a:p>
            <a:r>
              <a:rPr lang="en-US" altLang="en-US" dirty="0"/>
              <a:t>Credits: Education Credits - Rules for Both Credits</a:t>
            </a:r>
          </a:p>
        </p:txBody>
      </p:sp>
    </p:spTree>
    <p:extLst>
      <p:ext uri="{BB962C8B-B14F-4D97-AF65-F5344CB8AC3E}">
        <p14:creationId xmlns:p14="http://schemas.microsoft.com/office/powerpoint/2010/main" val="28888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581400" y="6214415"/>
            <a:ext cx="3451225" cy="365125"/>
          </a:xfrm>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AB4D87-5702-46A0-B531-A0BB5AA752D9}" type="slidenum">
              <a:rPr lang="en-US" altLang="en-US">
                <a:solidFill>
                  <a:srgbClr val="898989"/>
                </a:solidFill>
              </a:rPr>
              <a:pPr/>
              <a:t>36</a:t>
            </a:fld>
            <a:endParaRPr lang="en-US" altLang="en-US" dirty="0">
              <a:solidFill>
                <a:srgbClr val="898989"/>
              </a:solidFill>
            </a:endParaRPr>
          </a:p>
        </p:txBody>
      </p:sp>
      <p:sp>
        <p:nvSpPr>
          <p:cNvPr id="2" name="Rectangle 2"/>
          <p:cNvSpPr>
            <a:spLocks noGrp="1" noChangeArrowheads="1"/>
          </p:cNvSpPr>
          <p:nvPr>
            <p:ph sz="quarter" idx="12"/>
          </p:nvPr>
        </p:nvSpPr>
        <p:spPr/>
        <p:txBody>
          <a:bodyPr/>
          <a:lstStyle/>
          <a:p>
            <a:pPr eaLnBrk="1" hangingPunct="1"/>
            <a:r>
              <a:rPr lang="en-US" altLang="en-US" dirty="0"/>
              <a:t>Tuition and certain related expenses required for enrollment or attendance</a:t>
            </a:r>
          </a:p>
          <a:p>
            <a:r>
              <a:rPr lang="en-US" altLang="en-US" dirty="0"/>
              <a:t>Student activity fees paid to institution as condition of enrollment or attendance </a:t>
            </a:r>
          </a:p>
          <a:p>
            <a:r>
              <a:rPr lang="en-US" altLang="en-US" dirty="0"/>
              <a:t>Expenses paid by student considered paid by taxpayer.</a:t>
            </a:r>
          </a:p>
          <a:p>
            <a:r>
              <a:rPr lang="en-US" altLang="en-US" dirty="0"/>
              <a:t>Costs paid by 3rd party, treated as paid by student.</a:t>
            </a:r>
          </a:p>
          <a:p>
            <a:pPr eaLnBrk="1" hangingPunct="1"/>
            <a:endParaRPr lang="en-US" altLang="en-US" dirty="0"/>
          </a:p>
        </p:txBody>
      </p:sp>
      <p:sp>
        <p:nvSpPr>
          <p:cNvPr id="30722" name="Rectangle 1"/>
          <p:cNvSpPr>
            <a:spLocks noGrp="1" noChangeArrowheads="1"/>
          </p:cNvSpPr>
          <p:nvPr>
            <p:ph type="title"/>
          </p:nvPr>
        </p:nvSpPr>
        <p:spPr>
          <a:xfrm>
            <a:off x="1066803" y="28835"/>
            <a:ext cx="10744197" cy="1143000"/>
          </a:xfrm>
        </p:spPr>
        <p:txBody>
          <a:bodyPr>
            <a:normAutofit/>
          </a:bodyPr>
          <a:lstStyle/>
          <a:p>
            <a:r>
              <a:rPr lang="en-US" altLang="en-US" dirty="0"/>
              <a:t>Credits: Education Credits - Qualified Expenses</a:t>
            </a:r>
          </a:p>
        </p:txBody>
      </p:sp>
      <p:sp>
        <p:nvSpPr>
          <p:cNvPr id="30726" name="Text Box 3"/>
          <p:cNvSpPr txBox="1">
            <a:spLocks noChangeArrowheads="1"/>
          </p:cNvSpPr>
          <p:nvPr/>
        </p:nvSpPr>
        <p:spPr bwMode="auto">
          <a:xfrm>
            <a:off x="1966916" y="163513"/>
            <a:ext cx="1809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1000"/>
              </a:spcBef>
              <a:buClr>
                <a:srgbClr val="67202F"/>
              </a:buClr>
              <a:buSzPct val="9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2000" dirty="0">
              <a:solidFill>
                <a:srgbClr val="000000"/>
              </a:solidFill>
              <a:cs typeface="Arial" panose="020B0604020202020204" pitchFamily="34" charset="0"/>
            </a:endParaRPr>
          </a:p>
          <a:p>
            <a:pPr eaLnBrk="1" hangingPunct="1">
              <a:spcBef>
                <a:spcPct val="0"/>
              </a:spcBef>
              <a:buClrTx/>
              <a:buSzTx/>
              <a:buFontTx/>
              <a:buNone/>
            </a:pPr>
            <a:endParaRPr lang="en-US" altLang="en-US" sz="2000" dirty="0">
              <a:solidFill>
                <a:srgbClr val="000000"/>
              </a:solidFill>
              <a:cs typeface="Arial" panose="020B0604020202020204" pitchFamily="34" charset="0"/>
            </a:endParaRPr>
          </a:p>
        </p:txBody>
      </p:sp>
      <p:sp>
        <p:nvSpPr>
          <p:cNvPr id="30727" name="Text Box 4"/>
          <p:cNvSpPr txBox="1">
            <a:spLocks noChangeArrowheads="1"/>
          </p:cNvSpPr>
          <p:nvPr/>
        </p:nvSpPr>
        <p:spPr bwMode="auto">
          <a:xfrm>
            <a:off x="8153400" y="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b="0" dirty="0">
              <a:cs typeface="Arial" panose="020B0604020202020204" pitchFamily="34" charset="0"/>
            </a:endParaRPr>
          </a:p>
        </p:txBody>
      </p:sp>
    </p:spTree>
    <p:extLst>
      <p:ext uri="{BB962C8B-B14F-4D97-AF65-F5344CB8AC3E}">
        <p14:creationId xmlns:p14="http://schemas.microsoft.com/office/powerpoint/2010/main" val="17419519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BBA531-1DDC-424F-811B-739D93ECC0AA}" type="slidenum">
              <a:rPr lang="en-US" altLang="en-US" smtClean="0"/>
              <a:pPr/>
              <a:t>37</a:t>
            </a:fld>
            <a:endParaRPr lang="en-US" altLang="en-US" dirty="0"/>
          </a:p>
        </p:txBody>
      </p:sp>
      <p:sp>
        <p:nvSpPr>
          <p:cNvPr id="3" name="Content Placeholder 2"/>
          <p:cNvSpPr>
            <a:spLocks noGrp="1"/>
          </p:cNvSpPr>
          <p:nvPr>
            <p:ph sz="quarter" idx="12"/>
          </p:nvPr>
        </p:nvSpPr>
        <p:spPr/>
        <p:txBody>
          <a:bodyPr/>
          <a:lstStyle/>
          <a:p>
            <a:r>
              <a:rPr lang="en-US" altLang="en-US" dirty="0"/>
              <a:t>Credit worth up to $2,500 per student</a:t>
            </a:r>
          </a:p>
          <a:p>
            <a:pPr lvl="1"/>
            <a:r>
              <a:rPr lang="en-US" altLang="en-US" dirty="0"/>
              <a:t>100% of first $2,000 of expenses</a:t>
            </a:r>
          </a:p>
          <a:p>
            <a:pPr lvl="1"/>
            <a:r>
              <a:rPr lang="en-US" altLang="en-US" dirty="0"/>
              <a:t>25% of second $2,000 of expenses</a:t>
            </a:r>
          </a:p>
          <a:p>
            <a:pPr lvl="1"/>
            <a:r>
              <a:rPr lang="en-US" altLang="en-US" dirty="0"/>
              <a:t>Generally 40% refundable*</a:t>
            </a:r>
            <a:br>
              <a:rPr lang="en-US" altLang="en-US" dirty="0"/>
            </a:br>
            <a:endParaRPr lang="en-US" altLang="en-US" dirty="0"/>
          </a:p>
          <a:p>
            <a:pPr marL="976313" indent="0">
              <a:buNone/>
            </a:pPr>
            <a:r>
              <a:rPr lang="en-US" altLang="en-US" sz="2400" dirty="0"/>
              <a:t>*Not refundable if student under age 24 and meets certain requirements (Page J-9)</a:t>
            </a:r>
          </a:p>
          <a:p>
            <a:pPr lvl="1"/>
            <a:endParaRPr lang="en-US" altLang="en-US" dirty="0"/>
          </a:p>
        </p:txBody>
      </p:sp>
      <p:sp>
        <p:nvSpPr>
          <p:cNvPr id="34818"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339167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B6F7D1-9C90-41D8-A504-35E490BBEF19}" type="slidenum">
              <a:rPr lang="en-US" altLang="en-US" smtClean="0"/>
              <a:pPr/>
              <a:t>38</a:t>
            </a:fld>
            <a:endParaRPr lang="en-US" altLang="en-US" dirty="0"/>
          </a:p>
        </p:txBody>
      </p:sp>
      <p:sp>
        <p:nvSpPr>
          <p:cNvPr id="3" name="Content Placeholder 2"/>
          <p:cNvSpPr>
            <a:spLocks noGrp="1"/>
          </p:cNvSpPr>
          <p:nvPr>
            <p:ph sz="quarter" idx="12"/>
          </p:nvPr>
        </p:nvSpPr>
        <p:spPr/>
        <p:txBody>
          <a:bodyPr/>
          <a:lstStyle/>
          <a:p>
            <a:r>
              <a:rPr lang="en-US" altLang="en-US" dirty="0"/>
              <a:t>Can be taken only four tax years</a:t>
            </a:r>
          </a:p>
          <a:p>
            <a:r>
              <a:rPr lang="en-US" altLang="en-US" dirty="0"/>
              <a:t>First four years of academic credit after high school </a:t>
            </a:r>
          </a:p>
          <a:p>
            <a:r>
              <a:rPr lang="en-US" altLang="en-US" dirty="0"/>
              <a:t>Student is a candidate for a degree* </a:t>
            </a:r>
          </a:p>
          <a:p>
            <a:endParaRPr lang="en-US" altLang="en-US" dirty="0"/>
          </a:p>
          <a:p>
            <a:pPr marL="0" indent="0">
              <a:buNone/>
            </a:pPr>
            <a:r>
              <a:rPr lang="en-US" altLang="en-US" dirty="0"/>
              <a:t>	*Includes certificate or other credential</a:t>
            </a:r>
          </a:p>
        </p:txBody>
      </p:sp>
      <p:sp>
        <p:nvSpPr>
          <p:cNvPr id="35842"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1489113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57600" y="6191828"/>
            <a:ext cx="3451225" cy="365125"/>
          </a:xfrm>
        </p:spPr>
        <p:txBody>
          <a:bodyPr/>
          <a:lstStyle/>
          <a:p>
            <a:pPr>
              <a:defRPr/>
            </a:pPr>
            <a:r>
              <a:rPr lang="en-US"/>
              <a:t>Ray Caldwell - NJ Version - Young Married Couple</a:t>
            </a:r>
            <a:endParaRPr lang="en-US" dirty="0"/>
          </a:p>
        </p:txBody>
      </p:sp>
      <p:sp>
        <p:nvSpPr>
          <p:cNvPr id="5" name="Slide Number Placeholder 4"/>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CC3481-1752-4BF8-91B3-F2375F755A63}" type="slidenum">
              <a:rPr lang="en-US" altLang="en-US">
                <a:solidFill>
                  <a:srgbClr val="898989"/>
                </a:solidFill>
              </a:rPr>
              <a:pPr/>
              <a:t>39</a:t>
            </a:fld>
            <a:endParaRPr lang="en-US" altLang="en-US" dirty="0">
              <a:solidFill>
                <a:srgbClr val="898989"/>
              </a:solidFill>
            </a:endParaRPr>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Minimum of half-time workload as set by school for at least one term</a:t>
            </a:r>
            <a:endParaRPr lang="en-US" dirty="0"/>
          </a:p>
          <a:p>
            <a:pPr marL="340995" indent="-340995"/>
            <a:r>
              <a:rPr lang="en-US" altLang="en-US" dirty="0"/>
              <a:t>No felony drug convictions</a:t>
            </a:r>
            <a:endParaRPr lang="en-US" altLang="en-US" dirty="0">
              <a:cs typeface="Calibri"/>
            </a:endParaRPr>
          </a:p>
          <a:p>
            <a:pPr marL="340995" indent="-340995"/>
            <a:r>
              <a:rPr lang="en-US" altLang="en-US" dirty="0"/>
              <a:t>Phased out for AGI greater than $80,000 ($160,000 MFJ)</a:t>
            </a:r>
            <a:endParaRPr lang="en-US" altLang="en-US" dirty="0">
              <a:cs typeface="Calibri"/>
            </a:endParaRPr>
          </a:p>
          <a:p>
            <a:pPr lvl="1" eaLnBrk="1" hangingPunct="1"/>
            <a:endParaRPr lang="en-US" altLang="en-US" dirty="0"/>
          </a:p>
          <a:p>
            <a:pPr eaLnBrk="1" hangingPunct="1"/>
            <a:endParaRPr lang="en-US" altLang="en-US" dirty="0"/>
          </a:p>
        </p:txBody>
      </p:sp>
      <p:sp>
        <p:nvSpPr>
          <p:cNvPr id="36866"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135386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4</a:t>
            </a:fld>
            <a:endParaRPr lang="en-US" altLang="en-US" dirty="0"/>
          </a:p>
        </p:txBody>
      </p:sp>
      <p:sp>
        <p:nvSpPr>
          <p:cNvPr id="9218" name="Rectangle 2"/>
          <p:cNvSpPr>
            <a:spLocks noGrp="1" noChangeArrowheads="1"/>
          </p:cNvSpPr>
          <p:nvPr>
            <p:ph sz="quarter" idx="12"/>
          </p:nvPr>
        </p:nvSpPr>
        <p:spPr/>
        <p:txBody>
          <a:bodyPr>
            <a:normAutofit/>
          </a:bodyPr>
          <a:lstStyle/>
          <a:p>
            <a:r>
              <a:rPr lang="en-GB" altLang="en-US" dirty="0"/>
              <a:t>Married on last day of year</a:t>
            </a:r>
          </a:p>
          <a:p>
            <a:pPr lvl="1"/>
            <a:r>
              <a:rPr lang="en-GB" altLang="en-US" dirty="0"/>
              <a:t>Includes common law marriage </a:t>
            </a:r>
          </a:p>
          <a:p>
            <a:r>
              <a:rPr lang="en-GB" altLang="en-US" dirty="0"/>
              <a:t>Spouse died during current year/not remarried</a:t>
            </a:r>
          </a:p>
          <a:p>
            <a:pPr>
              <a:buFont typeface="Wingdings" panose="05000000000000000000" pitchFamily="2" charset="2"/>
              <a:buChar char="Ø"/>
            </a:pPr>
            <a:r>
              <a:rPr lang="en-GB" altLang="en-US" dirty="0"/>
              <a:t>Generally, most advantageous filing status</a:t>
            </a:r>
          </a:p>
        </p:txBody>
      </p:sp>
      <p:sp>
        <p:nvSpPr>
          <p:cNvPr id="23554" name="Rectangle 1"/>
          <p:cNvSpPr>
            <a:spLocks noGrp="1" noChangeArrowheads="1"/>
          </p:cNvSpPr>
          <p:nvPr>
            <p:ph type="title"/>
          </p:nvPr>
        </p:nvSpPr>
        <p:spPr/>
        <p:txBody>
          <a:bodyPr/>
          <a:lstStyle/>
          <a:p>
            <a:r>
              <a:rPr lang="en-GB" altLang="en-US" dirty="0"/>
              <a:t>Filing Status: Married Filing Jointly (MFJ)</a:t>
            </a:r>
          </a:p>
        </p:txBody>
      </p:sp>
      <p:sp>
        <p:nvSpPr>
          <p:cNvPr id="23558" name="Text Box 3"/>
          <p:cNvSpPr txBox="1">
            <a:spLocks noChangeArrowheads="1"/>
          </p:cNvSpPr>
          <p:nvPr/>
        </p:nvSpPr>
        <p:spPr bwMode="auto">
          <a:xfrm>
            <a:off x="8229600" y="6096003"/>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Tree>
    <p:extLst>
      <p:ext uri="{BB962C8B-B14F-4D97-AF65-F5344CB8AC3E}">
        <p14:creationId xmlns:p14="http://schemas.microsoft.com/office/powerpoint/2010/main" val="4250660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352800" y="6200968"/>
            <a:ext cx="3451225" cy="365125"/>
          </a:xfrm>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420EB1-BFC7-44A6-9DBD-36D22357F812}" type="slidenum">
              <a:rPr lang="en-US" altLang="en-US" smtClean="0"/>
              <a:pPr/>
              <a:t>40</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Qualified expenses include course-related books, supplies and equipment (computer is considered qualified expense)</a:t>
            </a:r>
            <a:endParaRPr lang="en-US" dirty="0"/>
          </a:p>
          <a:p>
            <a:pPr lvl="1" indent="-337820"/>
            <a:r>
              <a:rPr lang="en-US" altLang="en-US" dirty="0"/>
              <a:t>Can be purchased anywhere</a:t>
            </a:r>
            <a:endParaRPr lang="en-US" altLang="en-US" dirty="0">
              <a:cs typeface="Calibri"/>
            </a:endParaRPr>
          </a:p>
          <a:p>
            <a:pPr marL="0" indent="0">
              <a:buNone/>
            </a:pPr>
            <a:endParaRPr lang="en-US" altLang="en-US" dirty="0"/>
          </a:p>
        </p:txBody>
      </p:sp>
      <p:sp>
        <p:nvSpPr>
          <p:cNvPr id="37890" name="Title 1"/>
          <p:cNvSpPr>
            <a:spLocks noGrp="1"/>
          </p:cNvSpPr>
          <p:nvPr>
            <p:ph type="title"/>
          </p:nvPr>
        </p:nvSpPr>
        <p:spPr/>
        <p:txBody>
          <a:bodyPr/>
          <a:lstStyle/>
          <a:p>
            <a:r>
              <a:rPr lang="en-US" altLang="en-US" dirty="0"/>
              <a:t>Credits: Education Credits - AOC</a:t>
            </a:r>
          </a:p>
        </p:txBody>
      </p:sp>
    </p:spTree>
    <p:extLst>
      <p:ext uri="{BB962C8B-B14F-4D97-AF65-F5344CB8AC3E}">
        <p14:creationId xmlns:p14="http://schemas.microsoft.com/office/powerpoint/2010/main" val="3797559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581400" y="6191828"/>
            <a:ext cx="3451225" cy="365125"/>
          </a:xfrm>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5ABE86-3E34-4057-B8EB-93438BC18DEF}" type="slidenum">
              <a:rPr lang="en-US" altLang="en-US" smtClean="0"/>
              <a:pPr/>
              <a:t>41</a:t>
            </a:fld>
            <a:endParaRPr lang="en-US" altLang="en-US" dirty="0"/>
          </a:p>
        </p:txBody>
      </p:sp>
      <p:sp>
        <p:nvSpPr>
          <p:cNvPr id="3" name="Content Placeholder 2"/>
          <p:cNvSpPr>
            <a:spLocks noGrp="1"/>
          </p:cNvSpPr>
          <p:nvPr>
            <p:ph sz="quarter" idx="12"/>
          </p:nvPr>
        </p:nvSpPr>
        <p:spPr/>
        <p:txBody>
          <a:bodyPr/>
          <a:lstStyle/>
          <a:p>
            <a:r>
              <a:rPr lang="en-US" altLang="en-US" dirty="0"/>
              <a:t>Credit worth up to $2,000 per RETURN</a:t>
            </a:r>
          </a:p>
          <a:p>
            <a:pPr lvl="1"/>
            <a:r>
              <a:rPr lang="en-US" altLang="en-US" dirty="0"/>
              <a:t>20% of first $10,000 of expenses</a:t>
            </a:r>
          </a:p>
          <a:p>
            <a:pPr lvl="1"/>
            <a:r>
              <a:rPr lang="en-US" altLang="en-US" dirty="0"/>
              <a:t>Not a refundable credit</a:t>
            </a:r>
          </a:p>
          <a:p>
            <a:r>
              <a:rPr lang="en-US" altLang="en-US" dirty="0"/>
              <a:t>Felony drug conviction not a  disqualifier</a:t>
            </a:r>
          </a:p>
          <a:p>
            <a:pPr lvl="1"/>
            <a:endParaRPr lang="en-US" altLang="en-US" dirty="0"/>
          </a:p>
          <a:p>
            <a:endParaRPr lang="en-US" altLang="en-US" dirty="0"/>
          </a:p>
        </p:txBody>
      </p:sp>
      <p:sp>
        <p:nvSpPr>
          <p:cNvPr id="38914"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3819050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657600" y="6191828"/>
            <a:ext cx="3451225" cy="365125"/>
          </a:xfrm>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482792F-4A66-43A0-AEFA-760DA2888CD5}" type="slidenum">
              <a:rPr lang="en-US" altLang="en-US" smtClean="0"/>
              <a:pPr/>
              <a:t>42</a:t>
            </a:fld>
            <a:endParaRPr lang="en-US" altLang="en-US" dirty="0"/>
          </a:p>
        </p:txBody>
      </p:sp>
      <p:sp>
        <p:nvSpPr>
          <p:cNvPr id="3" name="Content Placeholder 2"/>
          <p:cNvSpPr>
            <a:spLocks noGrp="1"/>
          </p:cNvSpPr>
          <p:nvPr>
            <p:ph sz="quarter" idx="12"/>
          </p:nvPr>
        </p:nvSpPr>
        <p:spPr/>
        <p:txBody>
          <a:bodyPr vert="horz" lIns="91440" tIns="45720" rIns="91440" bIns="45720" rtlCol="0" anchor="t">
            <a:normAutofit/>
          </a:bodyPr>
          <a:lstStyle/>
          <a:p>
            <a:pPr marL="340995" indent="-340995"/>
            <a:r>
              <a:rPr lang="en-US" altLang="en-US" dirty="0"/>
              <a:t>No limit on number of years</a:t>
            </a:r>
            <a:endParaRPr lang="en-US" dirty="0"/>
          </a:p>
          <a:p>
            <a:pPr marL="340995" indent="-340995"/>
            <a:r>
              <a:rPr lang="en-US" altLang="en-US" dirty="0"/>
              <a:t>No minimum amount of course workload</a:t>
            </a:r>
            <a:endParaRPr lang="en-US" altLang="en-US" dirty="0">
              <a:cs typeface="Calibri"/>
            </a:endParaRPr>
          </a:p>
          <a:p>
            <a:pPr marL="340995" indent="-340995"/>
            <a:r>
              <a:rPr lang="en-US" altLang="en-US" dirty="0"/>
              <a:t>Not required to pursue a degree</a:t>
            </a:r>
            <a:endParaRPr lang="en-US" altLang="en-US" dirty="0">
              <a:cs typeface="Calibri"/>
            </a:endParaRPr>
          </a:p>
          <a:p>
            <a:pPr lvl="1" indent="-337820"/>
            <a:r>
              <a:rPr lang="en-US" altLang="en-US" dirty="0"/>
              <a:t>If not toward a degree, must be to acquire or improve job skills</a:t>
            </a:r>
            <a:endParaRPr lang="en-US" altLang="en-US" dirty="0">
              <a:cs typeface="Calibri"/>
            </a:endParaRPr>
          </a:p>
          <a:p>
            <a:pPr marL="0" indent="0">
              <a:buNone/>
            </a:pPr>
            <a:endParaRPr lang="en-US" altLang="en-US" dirty="0"/>
          </a:p>
          <a:p>
            <a:pPr lvl="1"/>
            <a:endParaRPr lang="en-US" altLang="en-US" dirty="0"/>
          </a:p>
        </p:txBody>
      </p:sp>
      <p:sp>
        <p:nvSpPr>
          <p:cNvPr id="39938"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26358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810000" y="6191828"/>
            <a:ext cx="3451225" cy="365125"/>
          </a:xfrm>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a:xfrm>
            <a:off x="1524000" y="6213478"/>
            <a:ext cx="6350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067355-A10A-483E-B496-14AF005DF526}" type="slidenum">
              <a:rPr lang="en-US" altLang="en-US" smtClean="0"/>
              <a:pPr/>
              <a:t>43</a:t>
            </a:fld>
            <a:endParaRPr lang="en-US" altLang="en-US" dirty="0"/>
          </a:p>
        </p:txBody>
      </p:sp>
      <p:sp>
        <p:nvSpPr>
          <p:cNvPr id="3" name="Content Placeholder 2"/>
          <p:cNvSpPr>
            <a:spLocks noGrp="1"/>
          </p:cNvSpPr>
          <p:nvPr>
            <p:ph sz="quarter" idx="12"/>
          </p:nvPr>
        </p:nvSpPr>
        <p:spPr/>
        <p:txBody>
          <a:bodyPr>
            <a:normAutofit/>
          </a:bodyPr>
          <a:lstStyle/>
          <a:p>
            <a:r>
              <a:rPr lang="en-US" altLang="en-US" dirty="0"/>
              <a:t>Qualified expenses include tuition and fees only (books only if MUST be purchased from school as a condition of enrollment)</a:t>
            </a:r>
          </a:p>
          <a:p>
            <a:r>
              <a:rPr lang="en-US" altLang="en-US" dirty="0"/>
              <a:t>Phased out for AGI greater than $55,000 ($110,000 if MFJ)</a:t>
            </a:r>
          </a:p>
          <a:p>
            <a:pPr lvl="1"/>
            <a:endParaRPr lang="en-US" altLang="en-US" dirty="0"/>
          </a:p>
          <a:p>
            <a:pPr lvl="1"/>
            <a:endParaRPr lang="en-US" altLang="en-US" dirty="0"/>
          </a:p>
          <a:p>
            <a:endParaRPr lang="en-US" altLang="en-US" dirty="0"/>
          </a:p>
        </p:txBody>
      </p:sp>
      <p:sp>
        <p:nvSpPr>
          <p:cNvPr id="40962" name="Title 1"/>
          <p:cNvSpPr>
            <a:spLocks noGrp="1"/>
          </p:cNvSpPr>
          <p:nvPr>
            <p:ph type="title"/>
          </p:nvPr>
        </p:nvSpPr>
        <p:spPr/>
        <p:txBody>
          <a:bodyPr/>
          <a:lstStyle/>
          <a:p>
            <a:r>
              <a:rPr lang="en-US" altLang="en-US" dirty="0"/>
              <a:t>Credits: Education Credits - LLC</a:t>
            </a:r>
          </a:p>
        </p:txBody>
      </p:sp>
    </p:spTree>
    <p:extLst>
      <p:ext uri="{BB962C8B-B14F-4D97-AF65-F5344CB8AC3E}">
        <p14:creationId xmlns:p14="http://schemas.microsoft.com/office/powerpoint/2010/main" val="38726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44</a:t>
            </a:fld>
            <a:endParaRPr lang="en-US" altLang="en-US" dirty="0"/>
          </a:p>
        </p:txBody>
      </p:sp>
      <p:sp>
        <p:nvSpPr>
          <p:cNvPr id="4" name="Content Placeholder 3"/>
          <p:cNvSpPr>
            <a:spLocks noGrp="1"/>
          </p:cNvSpPr>
          <p:nvPr>
            <p:ph sz="quarter" idx="12"/>
          </p:nvPr>
        </p:nvSpPr>
        <p:spPr/>
        <p:txBody>
          <a:bodyPr/>
          <a:lstStyle/>
          <a:p>
            <a:r>
              <a:rPr lang="en-US" dirty="0"/>
              <a:t>$500 </a:t>
            </a:r>
            <a:r>
              <a:rPr lang="en-US" u="sng" dirty="0"/>
              <a:t>non-refundable</a:t>
            </a:r>
            <a:r>
              <a:rPr lang="en-US" dirty="0"/>
              <a:t> Credit</a:t>
            </a:r>
          </a:p>
          <a:p>
            <a:r>
              <a:rPr lang="en-US" dirty="0"/>
              <a:t>For dependents who do not qualify for the Child Tax Credit (e.g., dependent parent or sibling)</a:t>
            </a:r>
          </a:p>
        </p:txBody>
      </p:sp>
      <p:sp>
        <p:nvSpPr>
          <p:cNvPr id="5" name="Title 4"/>
          <p:cNvSpPr>
            <a:spLocks noGrp="1"/>
          </p:cNvSpPr>
          <p:nvPr>
            <p:ph type="title"/>
          </p:nvPr>
        </p:nvSpPr>
        <p:spPr/>
        <p:txBody>
          <a:bodyPr/>
          <a:lstStyle/>
          <a:p>
            <a:r>
              <a:rPr lang="en-US" dirty="0"/>
              <a:t>Credits: Credit for Other Dependents</a:t>
            </a:r>
          </a:p>
        </p:txBody>
      </p:sp>
    </p:spTree>
    <p:extLst>
      <p:ext uri="{BB962C8B-B14F-4D97-AF65-F5344CB8AC3E}">
        <p14:creationId xmlns:p14="http://schemas.microsoft.com/office/powerpoint/2010/main" val="1986418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12 - 15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8ED003E-1B88-4153-9BF3-082D22E16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58905251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Ray Caldwell - NJ Version - Young Married Couple</a:t>
            </a:r>
            <a:endParaRPr lang="en-US" dirty="0"/>
          </a:p>
        </p:txBody>
      </p:sp>
      <p:sp>
        <p:nvSpPr>
          <p:cNvPr id="45061"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87C7B9-2C7C-4B64-BE28-CF705DFE5A05}" type="slidenum">
              <a:rPr lang="en-US" altLang="en-US" smtClean="0"/>
              <a:pPr/>
              <a:t>46</a:t>
            </a:fld>
            <a:endParaRPr lang="en-US" altLang="en-US" dirty="0"/>
          </a:p>
        </p:txBody>
      </p:sp>
      <p:sp>
        <p:nvSpPr>
          <p:cNvPr id="45059" name="Content Placeholder 2"/>
          <p:cNvSpPr>
            <a:spLocks noGrp="1"/>
          </p:cNvSpPr>
          <p:nvPr>
            <p:ph sz="quarter" idx="12"/>
          </p:nvPr>
        </p:nvSpPr>
        <p:spPr/>
        <p:txBody>
          <a:bodyPr>
            <a:normAutofit/>
          </a:bodyPr>
          <a:lstStyle/>
          <a:p>
            <a:r>
              <a:rPr lang="en-US" altLang="en-US" dirty="0"/>
              <a:t>Distributions before 59½ are an “early distribution”</a:t>
            </a:r>
          </a:p>
          <a:p>
            <a:r>
              <a:rPr lang="en-US" altLang="en-US" dirty="0"/>
              <a:t>Reported on Form 1099-R with Code 1 in Box 7</a:t>
            </a:r>
          </a:p>
          <a:p>
            <a:r>
              <a:rPr lang="en-US" altLang="en-US" dirty="0"/>
              <a:t>10%</a:t>
            </a:r>
            <a:r>
              <a:rPr lang="en-US" altLang="en-US" dirty="0">
                <a:solidFill>
                  <a:srgbClr val="0000FF"/>
                </a:solidFill>
              </a:rPr>
              <a:t>*</a:t>
            </a:r>
            <a:r>
              <a:rPr lang="en-US" altLang="en-US" dirty="0"/>
              <a:t> additional tax</a:t>
            </a:r>
          </a:p>
          <a:p>
            <a:r>
              <a:rPr lang="en-US" altLang="en-US" dirty="0"/>
              <a:t>There are exceptions which requires Part I of Form 5329</a:t>
            </a:r>
          </a:p>
          <a:p>
            <a:pPr marL="0" indent="0">
              <a:buNone/>
            </a:pPr>
            <a:r>
              <a:rPr lang="en-US" altLang="en-US" dirty="0"/>
              <a:t/>
            </a:r>
            <a:br>
              <a:rPr lang="en-US" altLang="en-US" dirty="0"/>
            </a:br>
            <a:r>
              <a:rPr lang="en-US" altLang="en-US" dirty="0"/>
              <a:t>     </a:t>
            </a:r>
            <a:r>
              <a:rPr lang="en-US" altLang="en-US" dirty="0">
                <a:solidFill>
                  <a:srgbClr val="0000FF"/>
                </a:solidFill>
              </a:rPr>
              <a:t>*</a:t>
            </a:r>
            <a:r>
              <a:rPr lang="en-US" altLang="en-US" dirty="0"/>
              <a:t> 25% for SIMPLE IRAs</a:t>
            </a:r>
          </a:p>
        </p:txBody>
      </p:sp>
      <p:sp>
        <p:nvSpPr>
          <p:cNvPr id="2" name="Title 1"/>
          <p:cNvSpPr>
            <a:spLocks noGrp="1"/>
          </p:cNvSpPr>
          <p:nvPr>
            <p:ph type="title"/>
          </p:nvPr>
        </p:nvSpPr>
        <p:spPr/>
        <p:txBody>
          <a:bodyPr>
            <a:normAutofit/>
          </a:bodyPr>
          <a:lstStyle/>
          <a:p>
            <a:r>
              <a:rPr lang="en-US" altLang="en-US" dirty="0"/>
              <a:t>Other Taxes: Additional Tax on IRAs</a:t>
            </a:r>
          </a:p>
        </p:txBody>
      </p:sp>
    </p:spTree>
    <p:extLst>
      <p:ext uri="{BB962C8B-B14F-4D97-AF65-F5344CB8AC3E}">
        <p14:creationId xmlns:p14="http://schemas.microsoft.com/office/powerpoint/2010/main" val="11503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Ray Caldwell - NJ Version - Young Married Couple</a:t>
            </a:r>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47</a:t>
            </a:fld>
            <a:endParaRPr lang="en-US" altLang="en-US" dirty="0"/>
          </a:p>
        </p:txBody>
      </p:sp>
      <p:sp>
        <p:nvSpPr>
          <p:cNvPr id="4" name="Content Placeholder 3"/>
          <p:cNvSpPr>
            <a:spLocks noGrp="1"/>
          </p:cNvSpPr>
          <p:nvPr>
            <p:ph sz="quarter" idx="12"/>
          </p:nvPr>
        </p:nvSpPr>
        <p:spPr>
          <a:xfrm>
            <a:off x="1278833" y="1600200"/>
            <a:ext cx="9753600" cy="4184593"/>
          </a:xfrm>
        </p:spPr>
        <p:txBody>
          <a:bodyPr>
            <a:normAutofit/>
          </a:bodyPr>
          <a:lstStyle/>
          <a:p>
            <a:r>
              <a:rPr lang="en-US" dirty="0"/>
              <a:t>Review Pub 4012 Tab H </a:t>
            </a:r>
            <a:r>
              <a:rPr lang="en-US" i="1" dirty="0"/>
              <a:t>Form 5329 </a:t>
            </a:r>
            <a:r>
              <a:rPr lang="en-US" dirty="0"/>
              <a:t>pages</a:t>
            </a:r>
          </a:p>
          <a:p>
            <a:r>
              <a:rPr lang="en-US" dirty="0"/>
              <a:t>Note the exceptions to the 10% additional tax</a:t>
            </a:r>
          </a:p>
          <a:p>
            <a:pPr lvl="1"/>
            <a:r>
              <a:rPr lang="en-US" sz="2200" dirty="0"/>
              <a:t>Note some apply to IRAs only and some do not apply to IRAs</a:t>
            </a:r>
          </a:p>
          <a:p>
            <a:r>
              <a:rPr lang="en-US" dirty="0"/>
              <a:t>Common exceptions are:</a:t>
            </a:r>
          </a:p>
          <a:p>
            <a:pPr lvl="1"/>
            <a:r>
              <a:rPr lang="en-US" altLang="en-US" sz="2000" dirty="0"/>
              <a:t>03 - Due to total and permanent disabled</a:t>
            </a:r>
          </a:p>
          <a:p>
            <a:pPr lvl="1"/>
            <a:r>
              <a:rPr lang="en-US" altLang="en-US" sz="2000" dirty="0"/>
              <a:t>05 - The amount paid for medical expenses, minus &gt; 7.5% of AGI*</a:t>
            </a:r>
          </a:p>
          <a:p>
            <a:pPr lvl="1"/>
            <a:r>
              <a:rPr lang="en-US" altLang="en-US" sz="2000" dirty="0"/>
              <a:t>08 -The amount paid during the year for qualified education expenses (including room and board)*</a:t>
            </a:r>
          </a:p>
          <a:p>
            <a:pPr lvl="1"/>
            <a:endParaRPr lang="en-US" dirty="0"/>
          </a:p>
        </p:txBody>
      </p:sp>
      <p:sp>
        <p:nvSpPr>
          <p:cNvPr id="5" name="Title 4"/>
          <p:cNvSpPr>
            <a:spLocks noGrp="1"/>
          </p:cNvSpPr>
          <p:nvPr>
            <p:ph type="title"/>
          </p:nvPr>
        </p:nvSpPr>
        <p:spPr/>
        <p:txBody>
          <a:bodyPr>
            <a:normAutofit fontScale="90000"/>
          </a:bodyPr>
          <a:lstStyle/>
          <a:p>
            <a:r>
              <a:rPr lang="en-US" altLang="en-US" dirty="0"/>
              <a:t>Other Taxes: Additional Tax on IRAs - Form 5329</a:t>
            </a:r>
            <a:endParaRPr lang="en-US" dirty="0"/>
          </a:p>
        </p:txBody>
      </p:sp>
      <p:sp>
        <p:nvSpPr>
          <p:cNvPr id="6" name="TextBox 5"/>
          <p:cNvSpPr txBox="1"/>
          <p:nvPr/>
        </p:nvSpPr>
        <p:spPr>
          <a:xfrm>
            <a:off x="2152653" y="5576887"/>
            <a:ext cx="7706727" cy="707886"/>
          </a:xfrm>
          <a:prstGeom prst="rect">
            <a:avLst/>
          </a:prstGeom>
          <a:noFill/>
        </p:spPr>
        <p:txBody>
          <a:bodyPr wrap="square" rtlCol="0">
            <a:spAutoFit/>
          </a:bodyPr>
          <a:lstStyle/>
          <a:p>
            <a:pPr marL="228600" indent="-228600"/>
            <a:r>
              <a:rPr lang="en-US" altLang="en-US" sz="2000" b="1" dirty="0"/>
              <a:t>*	Distributions do not have to be specifically for stated expenses, but distribution and expenses must occur in same tax year</a:t>
            </a:r>
            <a:endParaRPr lang="en-US" sz="2000" b="1" dirty="0"/>
          </a:p>
        </p:txBody>
      </p:sp>
    </p:spTree>
    <p:extLst>
      <p:ext uri="{BB962C8B-B14F-4D97-AF65-F5344CB8AC3E}">
        <p14:creationId xmlns:p14="http://schemas.microsoft.com/office/powerpoint/2010/main" val="2271089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Ray Caldwell - NJ Version - Young Married Couple</a:t>
            </a:r>
            <a:endParaRPr lang="en-US" dirty="0"/>
          </a:p>
        </p:txBody>
      </p:sp>
      <p:sp>
        <p:nvSpPr>
          <p:cNvPr id="47109" name="Slide Number Placeholder 5"/>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BAD3BB-415C-4A2B-B1D2-A549EE2A98DB}" type="slidenum">
              <a:rPr lang="en-US" altLang="en-US" smtClean="0"/>
              <a:pPr/>
              <a:t>48</a:t>
            </a:fld>
            <a:endParaRPr lang="en-US" altLang="en-US" dirty="0"/>
          </a:p>
        </p:txBody>
      </p:sp>
      <p:sp>
        <p:nvSpPr>
          <p:cNvPr id="47107" name="Content Placeholder 2"/>
          <p:cNvSpPr>
            <a:spLocks noGrp="1"/>
          </p:cNvSpPr>
          <p:nvPr>
            <p:ph sz="quarter" idx="12"/>
          </p:nvPr>
        </p:nvSpPr>
        <p:spPr/>
        <p:txBody>
          <a:bodyPr>
            <a:normAutofit/>
          </a:bodyPr>
          <a:lstStyle/>
          <a:p>
            <a:r>
              <a:rPr lang="en-US" altLang="en-US" dirty="0"/>
              <a:t>Other parts of Form 5329 are out of scope:</a:t>
            </a:r>
          </a:p>
          <a:p>
            <a:pPr lvl="1"/>
            <a:r>
              <a:rPr lang="en-US" altLang="en-US" dirty="0"/>
              <a:t>Part II: 10% tax on education and ABLE accounts</a:t>
            </a:r>
          </a:p>
          <a:p>
            <a:pPr lvl="1"/>
            <a:r>
              <a:rPr lang="en-US" altLang="en-US" dirty="0"/>
              <a:t>Parts III – VIII: 6% tax on excess contributions to various qualified accounts not removed by due date of return</a:t>
            </a:r>
          </a:p>
        </p:txBody>
      </p:sp>
      <p:sp>
        <p:nvSpPr>
          <p:cNvPr id="2" name="Title 1"/>
          <p:cNvSpPr>
            <a:spLocks noGrp="1"/>
          </p:cNvSpPr>
          <p:nvPr>
            <p:ph type="title"/>
          </p:nvPr>
        </p:nvSpPr>
        <p:spPr/>
        <p:txBody>
          <a:bodyPr>
            <a:normAutofit fontScale="90000"/>
          </a:bodyPr>
          <a:lstStyle/>
          <a:p>
            <a:r>
              <a:rPr lang="en-US" altLang="en-US" dirty="0"/>
              <a:t>Other Taxes: Additional Tax on IRAs - Form 5329</a:t>
            </a:r>
          </a:p>
        </p:txBody>
      </p:sp>
    </p:spTree>
    <p:extLst>
      <p:ext uri="{BB962C8B-B14F-4D97-AF65-F5344CB8AC3E}">
        <p14:creationId xmlns:p14="http://schemas.microsoft.com/office/powerpoint/2010/main" val="3300102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Caldwell questions 16</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987CED4-F708-48FF-8641-41CC0DEB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19756"/>
            <a:ext cx="1114425" cy="1133475"/>
          </a:xfrm>
          <a:prstGeom prst="rect">
            <a:avLst/>
          </a:prstGeom>
        </p:spPr>
      </p:pic>
    </p:spTree>
    <p:extLst>
      <p:ext uri="{BB962C8B-B14F-4D97-AF65-F5344CB8AC3E}">
        <p14:creationId xmlns:p14="http://schemas.microsoft.com/office/powerpoint/2010/main" val="309964438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5</a:t>
            </a:fld>
            <a:endParaRPr lang="en-US" altLang="en-US" dirty="0"/>
          </a:p>
        </p:txBody>
      </p:sp>
      <p:sp>
        <p:nvSpPr>
          <p:cNvPr id="10242" name="Rectangle 2"/>
          <p:cNvSpPr>
            <a:spLocks noGrp="1" noChangeArrowheads="1"/>
          </p:cNvSpPr>
          <p:nvPr>
            <p:ph sz="quarter" idx="12"/>
          </p:nvPr>
        </p:nvSpPr>
        <p:spPr/>
        <p:txBody>
          <a:bodyPr/>
          <a:lstStyle/>
          <a:p>
            <a:r>
              <a:rPr lang="en-GB" altLang="en-US" dirty="0"/>
              <a:t>Taxpayer chooses to file MFS</a:t>
            </a:r>
          </a:p>
          <a:p>
            <a:r>
              <a:rPr lang="en-GB" altLang="en-US" dirty="0"/>
              <a:t>Spouse has already filed MFS</a:t>
            </a:r>
          </a:p>
          <a:p>
            <a:r>
              <a:rPr lang="en-GB" altLang="en-US" dirty="0"/>
              <a:t>Married but separated and not filing MFJ</a:t>
            </a:r>
          </a:p>
        </p:txBody>
      </p:sp>
      <p:sp>
        <p:nvSpPr>
          <p:cNvPr id="25602" name="Rectangle 1"/>
          <p:cNvSpPr>
            <a:spLocks noGrp="1" noChangeArrowheads="1"/>
          </p:cNvSpPr>
          <p:nvPr>
            <p:ph type="title"/>
          </p:nvPr>
        </p:nvSpPr>
        <p:spPr/>
        <p:txBody>
          <a:bodyPr/>
          <a:lstStyle/>
          <a:p>
            <a:r>
              <a:rPr lang="en-GB" altLang="en-US" dirty="0"/>
              <a:t>Filing Status: Married Filing Separately (MFS)</a:t>
            </a:r>
          </a:p>
        </p:txBody>
      </p:sp>
    </p:spTree>
    <p:extLst>
      <p:ext uri="{BB962C8B-B14F-4D97-AF65-F5344CB8AC3E}">
        <p14:creationId xmlns:p14="http://schemas.microsoft.com/office/powerpoint/2010/main" val="344771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altLang="en-US" dirty="0"/>
              <a:t>Is it a business?</a:t>
            </a:r>
          </a:p>
          <a:p>
            <a:pPr marL="573087" lvl="1" indent="0">
              <a:buNone/>
            </a:pPr>
            <a:r>
              <a:rPr lang="en-US" altLang="en-US" dirty="0"/>
              <a:t>There are 3 choices</a:t>
            </a:r>
          </a:p>
          <a:p>
            <a:pPr marL="1023938" lvl="1" indent="-509588">
              <a:buFont typeface="+mj-lt"/>
              <a:buAutoNum type="arabicPeriod"/>
            </a:pPr>
            <a:r>
              <a:rPr lang="en-US" altLang="en-US" dirty="0"/>
              <a:t>A business</a:t>
            </a:r>
          </a:p>
          <a:p>
            <a:pPr marL="1023938" lvl="1" indent="-509588">
              <a:buFont typeface="+mj-lt"/>
              <a:buAutoNum type="arabicPeriod"/>
            </a:pPr>
            <a:r>
              <a:rPr lang="en-US" altLang="en-US" dirty="0"/>
              <a:t>Income producing, but not a business</a:t>
            </a:r>
          </a:p>
          <a:p>
            <a:pPr marL="1023938" lvl="1" indent="-509588">
              <a:buFont typeface="+mj-lt"/>
              <a:buAutoNum type="arabicPeriod"/>
            </a:pPr>
            <a:r>
              <a:rPr lang="en-US" altLang="en-US" dirty="0"/>
              <a:t>Not entered into for profit (e.g. hobby)</a:t>
            </a:r>
          </a:p>
          <a:p>
            <a:pPr lvl="1"/>
            <a:endParaRPr lang="en-US" altLang="en-US" dirty="0"/>
          </a:p>
        </p:txBody>
      </p:sp>
      <p:sp>
        <p:nvSpPr>
          <p:cNvPr id="21506" name="Rectangle 9"/>
          <p:cNvSpPr>
            <a:spLocks noGrp="1" noChangeArrowheads="1"/>
          </p:cNvSpPr>
          <p:nvPr>
            <p:ph type="title"/>
          </p:nvPr>
        </p:nvSpPr>
        <p:spPr/>
        <p:txBody>
          <a:bodyPr>
            <a:normAutofit fontScale="90000"/>
          </a:bodyPr>
          <a:lstStyle/>
          <a:p>
            <a:r>
              <a:rPr lang="en-GB" altLang="en-US" dirty="0"/>
              <a:t>Supplemental Lesson on Self-Employment Income</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8675105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Business</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51</a:t>
            </a:fld>
            <a:endParaRPr lang="en-US" dirty="0"/>
          </a:p>
        </p:txBody>
      </p:sp>
      <p:sp>
        <p:nvSpPr>
          <p:cNvPr id="12291" name="Content Placeholder 2"/>
          <p:cNvSpPr>
            <a:spLocks noGrp="1"/>
          </p:cNvSpPr>
          <p:nvPr>
            <p:ph sz="quarter" idx="12"/>
          </p:nvPr>
        </p:nvSpPr>
        <p:spPr/>
        <p:txBody>
          <a:bodyPr>
            <a:normAutofit/>
          </a:bodyPr>
          <a:lstStyle/>
          <a:p>
            <a:r>
              <a:rPr lang="en-US" altLang="en-US" dirty="0"/>
              <a:t>Facts and circumstances:</a:t>
            </a:r>
          </a:p>
          <a:p>
            <a:pPr lvl="1"/>
            <a:r>
              <a:rPr lang="en-US" altLang="en-US" dirty="0"/>
              <a:t>Profit motive</a:t>
            </a:r>
          </a:p>
          <a:p>
            <a:pPr lvl="1"/>
            <a:r>
              <a:rPr lang="en-US" altLang="en-US" dirty="0"/>
              <a:t>Reasonable expectation of profit</a:t>
            </a:r>
          </a:p>
          <a:p>
            <a:pPr lvl="1"/>
            <a:r>
              <a:rPr lang="en-US" altLang="en-US" dirty="0"/>
              <a:t>Means of livelihood</a:t>
            </a:r>
          </a:p>
          <a:p>
            <a:pPr lvl="1"/>
            <a:r>
              <a:rPr lang="en-US" altLang="en-US" dirty="0"/>
              <a:t>Regular activity</a:t>
            </a:r>
          </a:p>
          <a:p>
            <a:pPr lvl="1"/>
            <a:r>
              <a:rPr lang="en-US" altLang="en-US" dirty="0"/>
              <a:t>Conducted in a business-like manner</a:t>
            </a:r>
          </a:p>
        </p:txBody>
      </p:sp>
    </p:spTree>
    <p:extLst>
      <p:ext uri="{BB962C8B-B14F-4D97-AF65-F5344CB8AC3E}">
        <p14:creationId xmlns:p14="http://schemas.microsoft.com/office/powerpoint/2010/main" val="1278014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Income Producing, Not a Business</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52</a:t>
            </a:fld>
            <a:endParaRPr lang="en-US" dirty="0"/>
          </a:p>
        </p:txBody>
      </p:sp>
      <p:sp>
        <p:nvSpPr>
          <p:cNvPr id="13315" name="Content Placeholder 2"/>
          <p:cNvSpPr>
            <a:spLocks noGrp="1"/>
          </p:cNvSpPr>
          <p:nvPr>
            <p:ph sz="quarter" idx="12"/>
          </p:nvPr>
        </p:nvSpPr>
        <p:spPr/>
        <p:txBody>
          <a:bodyPr>
            <a:normAutofit/>
          </a:bodyPr>
          <a:lstStyle/>
          <a:p>
            <a:r>
              <a:rPr lang="en-US" altLang="en-US" dirty="0"/>
              <a:t>Facts and circumstances:</a:t>
            </a:r>
          </a:p>
          <a:p>
            <a:pPr lvl="1"/>
            <a:r>
              <a:rPr lang="en-US" altLang="en-US" dirty="0"/>
              <a:t>Sporadic activity, e.g., one-time fee</a:t>
            </a:r>
          </a:p>
          <a:p>
            <a:pPr lvl="1"/>
            <a:r>
              <a:rPr lang="en-US" altLang="en-US" dirty="0"/>
              <a:t>Gambling winnings</a:t>
            </a:r>
          </a:p>
          <a:p>
            <a:pPr lvl="1"/>
            <a:r>
              <a:rPr lang="en-US" altLang="en-US" dirty="0"/>
              <a:t>Investing</a:t>
            </a:r>
          </a:p>
          <a:p>
            <a:pPr lvl="1"/>
            <a:r>
              <a:rPr lang="en-US" altLang="en-US" dirty="0"/>
              <a:t>Sale of personal assets (e.g. yard sales, Craig’s list, etc.)</a:t>
            </a:r>
          </a:p>
        </p:txBody>
      </p:sp>
    </p:spTree>
    <p:extLst>
      <p:ext uri="{BB962C8B-B14F-4D97-AF65-F5344CB8AC3E}">
        <p14:creationId xmlns:p14="http://schemas.microsoft.com/office/powerpoint/2010/main" val="1806271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Entered Into for Profit</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53</a:t>
            </a:fld>
            <a:endParaRPr lang="en-US" dirty="0"/>
          </a:p>
        </p:txBody>
      </p:sp>
      <p:sp>
        <p:nvSpPr>
          <p:cNvPr id="14339" name="Content Placeholder 2"/>
          <p:cNvSpPr>
            <a:spLocks noGrp="1"/>
          </p:cNvSpPr>
          <p:nvPr>
            <p:ph sz="quarter" idx="12"/>
          </p:nvPr>
        </p:nvSpPr>
        <p:spPr/>
        <p:txBody>
          <a:bodyPr>
            <a:normAutofit/>
          </a:bodyPr>
          <a:lstStyle/>
          <a:p>
            <a:r>
              <a:rPr lang="en-US" altLang="en-US" dirty="0"/>
              <a:t>Facts and circumstances:</a:t>
            </a:r>
          </a:p>
          <a:p>
            <a:pPr lvl="1"/>
            <a:r>
              <a:rPr lang="en-US" altLang="en-US" dirty="0"/>
              <a:t>Model airplane contest</a:t>
            </a:r>
          </a:p>
          <a:p>
            <a:pPr lvl="1"/>
            <a:r>
              <a:rPr lang="en-US" altLang="en-US" dirty="0"/>
              <a:t>Beer mug collecting</a:t>
            </a:r>
          </a:p>
          <a:p>
            <a:pPr lvl="1"/>
            <a:r>
              <a:rPr lang="en-US" altLang="en-US" dirty="0"/>
              <a:t>Antique hunting, when not a business</a:t>
            </a:r>
          </a:p>
          <a:p>
            <a:r>
              <a:rPr lang="en-US" altLang="en-US" dirty="0"/>
              <a:t>Usually, more pleasure driven than income driven</a:t>
            </a:r>
          </a:p>
          <a:p>
            <a:r>
              <a:rPr lang="en-US" altLang="en-US" dirty="0"/>
              <a:t>Not-for-profit activities are out of scope</a:t>
            </a:r>
          </a:p>
          <a:p>
            <a:pPr lvl="1"/>
            <a:endParaRPr lang="en-US" altLang="en-US" dirty="0"/>
          </a:p>
        </p:txBody>
      </p:sp>
    </p:spTree>
    <p:extLst>
      <p:ext uri="{BB962C8B-B14F-4D97-AF65-F5344CB8AC3E}">
        <p14:creationId xmlns:p14="http://schemas.microsoft.com/office/powerpoint/2010/main" val="344492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904548E9-6249-43D8-B9E7-ADE044522384}" type="slidenum">
              <a:rPr lang="en-US" smtClean="0">
                <a:solidFill>
                  <a:prstClr val="black">
                    <a:tint val="75000"/>
                  </a:prstClr>
                </a:solidFill>
              </a:rPr>
              <a:pPr/>
              <a:t>54</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a:t>The Interview </a:t>
            </a:r>
          </a:p>
        </p:txBody>
      </p:sp>
      <p:sp>
        <p:nvSpPr>
          <p:cNvPr id="15363" name="Content Placeholder 2"/>
          <p:cNvSpPr>
            <a:spLocks noGrp="1"/>
          </p:cNvSpPr>
          <p:nvPr>
            <p:ph type="body" sz="quarter" idx="16"/>
          </p:nvPr>
        </p:nvSpPr>
        <p:spPr/>
        <p:txBody>
          <a:bodyPr/>
          <a:lstStyle/>
          <a:p>
            <a:r>
              <a:rPr lang="en-US" altLang="en-US" dirty="0"/>
              <a:t>A conversation</a:t>
            </a:r>
          </a:p>
        </p:txBody>
      </p:sp>
      <p:pic>
        <p:nvPicPr>
          <p:cNvPr id="15365" name="Picture 6" descr="NTTCInterview" title="NTTC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5488" y="381000"/>
            <a:ext cx="1644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1200" y="309086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93914" y="3784600"/>
            <a:ext cx="808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38350" y="4691062"/>
            <a:ext cx="8172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5"/>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63750" y="5010150"/>
            <a:ext cx="7905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31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Interview – A Conversation</a:t>
            </a:r>
          </a:p>
        </p:txBody>
      </p:sp>
      <p:sp>
        <p:nvSpPr>
          <p:cNvPr id="4" name="Footer Placeholder 3"/>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55</a:t>
            </a:fld>
            <a:endParaRPr lang="en-US" dirty="0"/>
          </a:p>
        </p:txBody>
      </p:sp>
      <p:sp>
        <p:nvSpPr>
          <p:cNvPr id="3" name="Content Placeholder 2"/>
          <p:cNvSpPr>
            <a:spLocks noGrp="1"/>
          </p:cNvSpPr>
          <p:nvPr>
            <p:ph sz="quarter" idx="12"/>
          </p:nvPr>
        </p:nvSpPr>
        <p:spPr/>
        <p:txBody>
          <a:bodyPr>
            <a:normAutofit lnSpcReduction="10000"/>
          </a:bodyPr>
          <a:lstStyle/>
          <a:p>
            <a:r>
              <a:rPr lang="en-US" altLang="en-US" dirty="0"/>
              <a:t>Prior year return</a:t>
            </a:r>
          </a:p>
          <a:p>
            <a:r>
              <a:rPr lang="en-US" altLang="en-US" dirty="0"/>
              <a:t>Nature of business</a:t>
            </a:r>
          </a:p>
          <a:p>
            <a:r>
              <a:rPr lang="en-US" altLang="en-US" dirty="0"/>
              <a:t>Where is business conducted</a:t>
            </a:r>
          </a:p>
          <a:p>
            <a:r>
              <a:rPr lang="en-US" altLang="en-US" dirty="0"/>
              <a:t>Net profit or loss</a:t>
            </a:r>
          </a:p>
          <a:p>
            <a:r>
              <a:rPr lang="en-US" altLang="en-US" dirty="0"/>
              <a:t>Assets used in business</a:t>
            </a:r>
          </a:p>
          <a:p>
            <a:r>
              <a:rPr lang="en-US" altLang="en-US" dirty="0"/>
              <a:t>Record of income and expenses</a:t>
            </a:r>
          </a:p>
        </p:txBody>
      </p:sp>
    </p:spTree>
    <p:extLst>
      <p:ext uri="{BB962C8B-B14F-4D97-AF65-F5344CB8AC3E}">
        <p14:creationId xmlns:p14="http://schemas.microsoft.com/office/powerpoint/2010/main" val="2526151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Requirements for Business Income to be In Scope</a:t>
            </a:r>
            <a:endParaRPr lang="en-US" dirty="0"/>
          </a:p>
        </p:txBody>
      </p:sp>
      <p:sp>
        <p:nvSpPr>
          <p:cNvPr id="4" name="Footer Placeholder 3"/>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56</a:t>
            </a:fld>
            <a:endParaRPr lang="en-US" dirty="0"/>
          </a:p>
        </p:txBody>
      </p:sp>
      <p:sp>
        <p:nvSpPr>
          <p:cNvPr id="3" name="Content Placeholder 2"/>
          <p:cNvSpPr>
            <a:spLocks noGrp="1"/>
          </p:cNvSpPr>
          <p:nvPr>
            <p:ph sz="quarter" idx="12"/>
          </p:nvPr>
        </p:nvSpPr>
        <p:spPr>
          <a:xfrm>
            <a:off x="1278833" y="1524000"/>
            <a:ext cx="9753600" cy="4260793"/>
          </a:xfrm>
        </p:spPr>
        <p:txBody>
          <a:bodyPr>
            <a:normAutofit/>
          </a:bodyPr>
          <a:lstStyle/>
          <a:p>
            <a:r>
              <a:rPr lang="en-US" altLang="en-US" dirty="0"/>
              <a:t>Business expenses of $25,000 or less</a:t>
            </a:r>
          </a:p>
          <a:p>
            <a:r>
              <a:rPr lang="en-US" altLang="en-US" dirty="0"/>
              <a:t>Cash method of accounting (not accrual method)</a:t>
            </a:r>
          </a:p>
          <a:p>
            <a:r>
              <a:rPr lang="en-US" altLang="en-US" dirty="0"/>
              <a:t>No inventory</a:t>
            </a:r>
          </a:p>
          <a:p>
            <a:r>
              <a:rPr lang="en-US" altLang="en-US" dirty="0"/>
              <a:t>Must materially participate in business</a:t>
            </a:r>
          </a:p>
          <a:p>
            <a:r>
              <a:rPr lang="en-US" altLang="en-US" dirty="0"/>
              <a:t>No net loss from business</a:t>
            </a:r>
          </a:p>
          <a:p>
            <a:r>
              <a:rPr lang="en-US" altLang="en-US" dirty="0"/>
              <a:t>No employees or paid contract labor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2235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Requirements for Business Income to be In Scope</a:t>
            </a:r>
            <a:endParaRPr lang="en-US" dirty="0"/>
          </a:p>
        </p:txBody>
      </p:sp>
      <p:sp>
        <p:nvSpPr>
          <p:cNvPr id="4" name="Footer Placeholder 3"/>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57</a:t>
            </a:fld>
            <a:endParaRPr lang="en-US" dirty="0"/>
          </a:p>
        </p:txBody>
      </p:sp>
      <p:sp>
        <p:nvSpPr>
          <p:cNvPr id="3" name="Content Placeholder 2"/>
          <p:cNvSpPr>
            <a:spLocks noGrp="1"/>
          </p:cNvSpPr>
          <p:nvPr>
            <p:ph sz="quarter" idx="12"/>
          </p:nvPr>
        </p:nvSpPr>
        <p:spPr/>
        <p:txBody>
          <a:bodyPr>
            <a:normAutofit fontScale="92500"/>
          </a:bodyPr>
          <a:lstStyle/>
          <a:p>
            <a:r>
              <a:rPr lang="en-US" altLang="en-US" dirty="0"/>
              <a:t>Business has only one sole proprietor</a:t>
            </a:r>
          </a:p>
          <a:p>
            <a:r>
              <a:rPr lang="en-US" altLang="en-US" dirty="0"/>
              <a:t>Not a bartering business</a:t>
            </a:r>
          </a:p>
          <a:p>
            <a:r>
              <a:rPr lang="en-US" altLang="en-US" dirty="0"/>
              <a:t>No depreciation/amortization</a:t>
            </a:r>
          </a:p>
          <a:p>
            <a:r>
              <a:rPr lang="en-US" dirty="0"/>
              <a:t>No deduction for business use of home (home office). This includes the “simplified option for home office deduction”</a:t>
            </a:r>
          </a:p>
          <a:p>
            <a:r>
              <a:rPr lang="en-US" dirty="0"/>
              <a:t>No prior year disallowed passive activity loss</a:t>
            </a:r>
          </a:p>
          <a:p>
            <a:endParaRPr 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28148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Interview – Limitations On Scope</a:t>
            </a:r>
          </a:p>
        </p:txBody>
      </p:sp>
      <p:sp>
        <p:nvSpPr>
          <p:cNvPr id="2" name="Footer Placeholder 1"/>
          <p:cNvSpPr>
            <a:spLocks noGrp="1"/>
          </p:cNvSpPr>
          <p:nvPr>
            <p:ph type="ftr" sz="quarter" idx="10"/>
          </p:nvPr>
        </p:nvSpPr>
        <p:spPr/>
        <p:txBody>
          <a:bodyPr/>
          <a:lstStyle/>
          <a:p>
            <a:r>
              <a:rPr lang="en-US"/>
              <a:t>Ray Caldwell - NJ Version - Young Married Couple</a:t>
            </a:r>
            <a:endParaRPr lang="en-US" dirty="0"/>
          </a:p>
        </p:txBody>
      </p:sp>
      <p:sp>
        <p:nvSpPr>
          <p:cNvPr id="3" name="Slide Number Placeholder 2"/>
          <p:cNvSpPr>
            <a:spLocks noGrp="1"/>
          </p:cNvSpPr>
          <p:nvPr>
            <p:ph type="sldNum" sz="quarter" idx="11"/>
          </p:nvPr>
        </p:nvSpPr>
        <p:spPr/>
        <p:txBody>
          <a:bodyPr/>
          <a:lstStyle/>
          <a:p>
            <a:fld id="{904548E9-6249-43D8-B9E7-ADE044522384}" type="slidenum">
              <a:rPr lang="en-US" smtClean="0"/>
              <a:pPr/>
              <a:t>58</a:t>
            </a:fld>
            <a:endParaRPr lang="en-US" dirty="0"/>
          </a:p>
        </p:txBody>
      </p:sp>
      <p:sp>
        <p:nvSpPr>
          <p:cNvPr id="29699" name="Rectangle 3"/>
          <p:cNvSpPr>
            <a:spLocks noGrp="1" noChangeArrowheads="1"/>
          </p:cNvSpPr>
          <p:nvPr>
            <p:ph sz="quarter" idx="12"/>
          </p:nvPr>
        </p:nvSpPr>
        <p:spPr/>
        <p:txBody>
          <a:bodyPr>
            <a:normAutofit/>
          </a:bodyPr>
          <a:lstStyle/>
          <a:p>
            <a:pPr>
              <a:lnSpc>
                <a:spcPct val="110000"/>
              </a:lnSpc>
            </a:pPr>
            <a:r>
              <a:rPr lang="en-US" altLang="en-US" dirty="0"/>
              <a:t>No net loss</a:t>
            </a:r>
          </a:p>
          <a:p>
            <a:pPr>
              <a:lnSpc>
                <a:spcPct val="110000"/>
              </a:lnSpc>
            </a:pPr>
            <a:r>
              <a:rPr lang="en-US" altLang="en-US" dirty="0"/>
              <a:t>Business expenses of $25,000 or less per Schedule C</a:t>
            </a:r>
          </a:p>
          <a:p>
            <a:pPr>
              <a:lnSpc>
                <a:spcPct val="110000"/>
              </a:lnSpc>
            </a:pPr>
            <a:r>
              <a:rPr lang="en-US" altLang="en-US" dirty="0"/>
              <a:t>Can have more than one </a:t>
            </a:r>
            <a:r>
              <a:rPr lang="en-US" altLang="en-US" dirty="0" err="1"/>
              <a:t>Sch</a:t>
            </a:r>
            <a:r>
              <a:rPr lang="en-US" altLang="en-US" dirty="0"/>
              <a:t> C if more than one business</a:t>
            </a:r>
          </a:p>
          <a:p>
            <a:pPr marL="738188" lvl="1" indent="-396875">
              <a:lnSpc>
                <a:spcPct val="110000"/>
              </a:lnSpc>
              <a:buFont typeface="Wingdings" panose="05000000000000000000" pitchFamily="2" charset="2"/>
              <a:buChar char="Ø"/>
            </a:pPr>
            <a:r>
              <a:rPr lang="en-US" altLang="en-US" dirty="0"/>
              <a:t>Do not combine businesses – If more than one business, need more than one </a:t>
            </a:r>
            <a:r>
              <a:rPr lang="en-US" altLang="en-US" dirty="0" err="1"/>
              <a:t>Sch</a:t>
            </a:r>
            <a:r>
              <a:rPr lang="en-US" altLang="en-US" dirty="0"/>
              <a:t> C</a:t>
            </a:r>
          </a:p>
          <a:p>
            <a:pPr>
              <a:lnSpc>
                <a:spcPct val="110000"/>
              </a:lnSpc>
            </a:pPr>
            <a:endParaRPr lang="en-US" altLang="en-US" dirty="0"/>
          </a:p>
        </p:txBody>
      </p:sp>
    </p:spTree>
    <p:extLst>
      <p:ext uri="{BB962C8B-B14F-4D97-AF65-F5344CB8AC3E}">
        <p14:creationId xmlns:p14="http://schemas.microsoft.com/office/powerpoint/2010/main" val="423564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 Business Income</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5" name="Slide Number Placeholder 4"/>
          <p:cNvSpPr>
            <a:spLocks noGrp="1"/>
          </p:cNvSpPr>
          <p:nvPr>
            <p:ph type="sldNum" sz="quarter" idx="11"/>
          </p:nvPr>
        </p:nvSpPr>
        <p:spPr/>
        <p:txBody>
          <a:bodyPr/>
          <a:lstStyle/>
          <a:p>
            <a:fld id="{904548E9-6249-43D8-B9E7-ADE044522384}" type="slidenum">
              <a:rPr lang="en-US" smtClean="0"/>
              <a:pPr/>
              <a:t>59</a:t>
            </a:fld>
            <a:endParaRPr lang="en-US" dirty="0"/>
          </a:p>
        </p:txBody>
      </p:sp>
      <p:sp>
        <p:nvSpPr>
          <p:cNvPr id="26627" name="Content Placeholder 2"/>
          <p:cNvSpPr>
            <a:spLocks noGrp="1"/>
          </p:cNvSpPr>
          <p:nvPr>
            <p:ph sz="quarter" idx="12"/>
          </p:nvPr>
        </p:nvSpPr>
        <p:spPr/>
        <p:txBody>
          <a:bodyPr>
            <a:normAutofit/>
          </a:bodyPr>
          <a:lstStyle/>
          <a:p>
            <a:pPr>
              <a:lnSpc>
                <a:spcPct val="110000"/>
              </a:lnSpc>
            </a:pPr>
            <a:r>
              <a:rPr lang="en-US" altLang="en-US" dirty="0"/>
              <a:t>Due diligence</a:t>
            </a:r>
          </a:p>
          <a:p>
            <a:pPr lvl="1">
              <a:lnSpc>
                <a:spcPct val="110000"/>
              </a:lnSpc>
            </a:pPr>
            <a:r>
              <a:rPr lang="en-US" altLang="en-US" dirty="0"/>
              <a:t>Does the taxpayer’s business sound reasonable</a:t>
            </a:r>
          </a:p>
          <a:p>
            <a:pPr lvl="1">
              <a:lnSpc>
                <a:spcPct val="110000"/>
              </a:lnSpc>
            </a:pPr>
            <a:r>
              <a:rPr lang="en-US" altLang="en-US" dirty="0"/>
              <a:t>If you have valid concerns that are not satisfied, </a:t>
            </a:r>
          </a:p>
          <a:p>
            <a:pPr lvl="2">
              <a:lnSpc>
                <a:spcPct val="110000"/>
              </a:lnSpc>
              <a:buClr>
                <a:schemeClr val="accent2">
                  <a:lumMod val="50000"/>
                </a:schemeClr>
              </a:buClr>
            </a:pPr>
            <a:r>
              <a:rPr lang="en-US" altLang="en-US" dirty="0"/>
              <a:t>You can decline to prepare return</a:t>
            </a:r>
          </a:p>
          <a:p>
            <a:pPr lvl="2">
              <a:lnSpc>
                <a:spcPct val="110000"/>
              </a:lnSpc>
              <a:buClr>
                <a:schemeClr val="accent2">
                  <a:lumMod val="50000"/>
                </a:schemeClr>
              </a:buClr>
            </a:pPr>
            <a:r>
              <a:rPr lang="en-US" altLang="en-US" dirty="0"/>
              <a:t>Speak privately with your Local Coordinator first if that’s what you decide</a:t>
            </a:r>
          </a:p>
        </p:txBody>
      </p:sp>
    </p:spTree>
    <p:extLst>
      <p:ext uri="{BB962C8B-B14F-4D97-AF65-F5344CB8AC3E}">
        <p14:creationId xmlns:p14="http://schemas.microsoft.com/office/powerpoint/2010/main" val="393700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6</a:t>
            </a:fld>
            <a:endParaRPr lang="en-US" altLang="en-US" dirty="0"/>
          </a:p>
        </p:txBody>
      </p:sp>
      <p:sp>
        <p:nvSpPr>
          <p:cNvPr id="11266" name="Rectangle 2"/>
          <p:cNvSpPr>
            <a:spLocks noGrp="1" noChangeArrowheads="1"/>
          </p:cNvSpPr>
          <p:nvPr>
            <p:ph sz="quarter" idx="12"/>
          </p:nvPr>
        </p:nvSpPr>
        <p:spPr/>
        <p:txBody>
          <a:bodyPr>
            <a:normAutofit/>
          </a:bodyPr>
          <a:lstStyle/>
          <a:p>
            <a:r>
              <a:rPr lang="en-GB" altLang="en-US" dirty="0"/>
              <a:t>Highest tax rate/lower standard deduction</a:t>
            </a:r>
          </a:p>
          <a:p>
            <a:r>
              <a:rPr lang="en-GB" altLang="en-US" dirty="0"/>
              <a:t>Max social security taxable if lived with spouse at all during the year</a:t>
            </a:r>
          </a:p>
          <a:p>
            <a:r>
              <a:rPr lang="en-GB" altLang="en-US" dirty="0"/>
              <a:t>Cannot claim most tax credits (notably EIC)</a:t>
            </a:r>
          </a:p>
          <a:p>
            <a:r>
              <a:rPr lang="en-GB" altLang="en-US" dirty="0"/>
              <a:t>Cannot deduct student loan interest</a:t>
            </a:r>
          </a:p>
          <a:p>
            <a:r>
              <a:rPr lang="en-GB" altLang="en-US" dirty="0"/>
              <a:t>Cannot use standard deduction if spouse itemized</a:t>
            </a:r>
            <a:r>
              <a:rPr lang="ar-SA" altLang="en-US" dirty="0"/>
              <a:t>‏</a:t>
            </a:r>
            <a:endParaRPr lang="en-GB" altLang="en-US" dirty="0"/>
          </a:p>
        </p:txBody>
      </p:sp>
      <p:sp>
        <p:nvSpPr>
          <p:cNvPr id="27650" name="Rectangle 1"/>
          <p:cNvSpPr>
            <a:spLocks noGrp="1" noChangeArrowheads="1"/>
          </p:cNvSpPr>
          <p:nvPr>
            <p:ph type="title"/>
          </p:nvPr>
        </p:nvSpPr>
        <p:spPr/>
        <p:txBody>
          <a:bodyPr/>
          <a:lstStyle/>
          <a:p>
            <a:r>
              <a:rPr lang="en-GB" altLang="en-US" dirty="0"/>
              <a:t>Filing Status: MFS - Disadvantages</a:t>
            </a:r>
          </a:p>
        </p:txBody>
      </p:sp>
    </p:spTree>
    <p:extLst>
      <p:ext uri="{BB962C8B-B14F-4D97-AF65-F5344CB8AC3E}">
        <p14:creationId xmlns:p14="http://schemas.microsoft.com/office/powerpoint/2010/main" val="711521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it is NOT a Business*</a:t>
            </a:r>
          </a:p>
        </p:txBody>
      </p:sp>
      <p:sp>
        <p:nvSpPr>
          <p:cNvPr id="3" name="Footer Placeholder 2"/>
          <p:cNvSpPr>
            <a:spLocks noGrp="1"/>
          </p:cNvSpPr>
          <p:nvPr>
            <p:ph type="ftr" sz="quarter" idx="10"/>
          </p:nvPr>
        </p:nvSpPr>
        <p:spPr/>
        <p:txBody>
          <a:bodyPr/>
          <a:lstStyle/>
          <a:p>
            <a:r>
              <a:rPr lang="en-US" dirty="0"/>
              <a:t>Ray Caldwell - NJ Version - Young Married Couple</a:t>
            </a:r>
          </a:p>
        </p:txBody>
      </p:sp>
      <p:sp>
        <p:nvSpPr>
          <p:cNvPr id="4" name="Slide Number Placeholder 3"/>
          <p:cNvSpPr>
            <a:spLocks noGrp="1"/>
          </p:cNvSpPr>
          <p:nvPr>
            <p:ph type="sldNum" sz="quarter" idx="11"/>
          </p:nvPr>
        </p:nvSpPr>
        <p:spPr/>
        <p:txBody>
          <a:bodyPr/>
          <a:lstStyle/>
          <a:p>
            <a:fld id="{904548E9-6249-43D8-B9E7-ADE044522384}" type="slidenum">
              <a:rPr lang="en-US" smtClean="0"/>
              <a:pPr/>
              <a:t>60</a:t>
            </a:fld>
            <a:endParaRPr lang="en-US" dirty="0"/>
          </a:p>
        </p:txBody>
      </p:sp>
      <p:sp>
        <p:nvSpPr>
          <p:cNvPr id="17411" name="Content Placeholder 2"/>
          <p:cNvSpPr>
            <a:spLocks noGrp="1"/>
          </p:cNvSpPr>
          <p:nvPr>
            <p:ph sz="quarter" idx="12"/>
          </p:nvPr>
        </p:nvSpPr>
        <p:spPr/>
        <p:txBody>
          <a:bodyPr>
            <a:normAutofit lnSpcReduction="10000"/>
          </a:bodyPr>
          <a:lstStyle/>
          <a:p>
            <a:pPr>
              <a:lnSpc>
                <a:spcPct val="110000"/>
              </a:lnSpc>
            </a:pPr>
            <a:r>
              <a:rPr lang="en-US" altLang="en-US" dirty="0"/>
              <a:t>Income goes to Form 1040 line 21 Other Income</a:t>
            </a:r>
          </a:p>
          <a:p>
            <a:pPr>
              <a:lnSpc>
                <a:spcPct val="110000"/>
              </a:lnSpc>
            </a:pPr>
            <a:r>
              <a:rPr lang="en-US" altLang="en-US" dirty="0"/>
              <a:t>Deductible items go on Schedule A Itemized Deductions, if appropriate</a:t>
            </a:r>
          </a:p>
          <a:p>
            <a:pPr>
              <a:lnSpc>
                <a:spcPct val="110000"/>
              </a:lnSpc>
            </a:pPr>
            <a:endParaRPr lang="en-US" altLang="en-US" dirty="0"/>
          </a:p>
          <a:p>
            <a:pPr marL="0" indent="0">
              <a:lnSpc>
                <a:spcPct val="110000"/>
              </a:lnSpc>
              <a:buNone/>
            </a:pPr>
            <a:endParaRPr lang="en-US" altLang="en-US" dirty="0"/>
          </a:p>
          <a:p>
            <a:pPr marL="231775" indent="-231775">
              <a:lnSpc>
                <a:spcPct val="110000"/>
              </a:lnSpc>
              <a:buNone/>
            </a:pPr>
            <a:r>
              <a:rPr lang="en-US" altLang="en-US" dirty="0"/>
              <a:t>* Activities not entered into for profit are out of scope</a:t>
            </a:r>
          </a:p>
        </p:txBody>
      </p:sp>
    </p:spTree>
    <p:extLst>
      <p:ext uri="{BB962C8B-B14F-4D97-AF65-F5344CB8AC3E}">
        <p14:creationId xmlns:p14="http://schemas.microsoft.com/office/powerpoint/2010/main" val="336926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264"/>
            <a:ext cx="8839200" cy="1074737"/>
          </a:xfrm>
        </p:spPr>
        <p:txBody>
          <a:bodyPr/>
          <a:lstStyle/>
          <a:p>
            <a:pPr>
              <a:defRPr/>
            </a:pPr>
            <a:r>
              <a:rPr lang="en-US" dirty="0"/>
              <a:t>If it is a Business – Line 12</a:t>
            </a:r>
          </a:p>
        </p:txBody>
      </p:sp>
      <p:sp>
        <p:nvSpPr>
          <p:cNvPr id="3" name="Footer Placeholder 2"/>
          <p:cNvSpPr>
            <a:spLocks noGrp="1"/>
          </p:cNvSpPr>
          <p:nvPr>
            <p:ph type="ftr" sz="quarter" idx="10"/>
          </p:nvPr>
        </p:nvSpPr>
        <p:spPr/>
        <p:txBody>
          <a:bodyPr/>
          <a:lstStyle/>
          <a:p>
            <a:r>
              <a:rPr lang="en-US" dirty="0">
                <a:solidFill>
                  <a:prstClr val="black">
                    <a:tint val="75000"/>
                  </a:prstClr>
                </a:solidFill>
              </a:rPr>
              <a:t>61</a:t>
            </a:r>
          </a:p>
        </p:txBody>
      </p:sp>
      <p:sp>
        <p:nvSpPr>
          <p:cNvPr id="4" name="Slide Number Placeholder 3"/>
          <p:cNvSpPr>
            <a:spLocks noGrp="1"/>
          </p:cNvSpPr>
          <p:nvPr>
            <p:ph type="sldNum" sz="quarter" idx="11"/>
          </p:nvPr>
        </p:nvSpPr>
        <p:spPr/>
        <p:txBody>
          <a:bodyPr/>
          <a:lstStyle/>
          <a:p>
            <a:r>
              <a:rPr lang="en-US" dirty="0">
                <a:solidFill>
                  <a:prstClr val="black">
                    <a:tint val="75000"/>
                  </a:prstClr>
                </a:solidFill>
              </a:rPr>
              <a:t>Ray Caldwell – NJ Version – Young Married Couple</a:t>
            </a:r>
          </a:p>
        </p:txBody>
      </p:sp>
      <p:pic>
        <p:nvPicPr>
          <p:cNvPr id="5" name="Picture 4"/>
          <p:cNvPicPr>
            <a:picLocks noChangeAspect="1"/>
          </p:cNvPicPr>
          <p:nvPr/>
        </p:nvPicPr>
        <p:blipFill>
          <a:blip r:embed="rId3"/>
          <a:stretch>
            <a:fillRect/>
          </a:stretch>
        </p:blipFill>
        <p:spPr>
          <a:xfrm>
            <a:off x="2057400" y="1672153"/>
            <a:ext cx="8000999" cy="4038600"/>
          </a:xfrm>
          <a:prstGeom prst="rect">
            <a:avLst/>
          </a:prstGeom>
        </p:spPr>
      </p:pic>
      <p:sp>
        <p:nvSpPr>
          <p:cNvPr id="29701" name="Oval 5"/>
          <p:cNvSpPr>
            <a:spLocks noChangeArrowheads="1"/>
          </p:cNvSpPr>
          <p:nvPr/>
        </p:nvSpPr>
        <p:spPr bwMode="auto">
          <a:xfrm>
            <a:off x="2971800" y="3352800"/>
            <a:ext cx="7086599" cy="338653"/>
          </a:xfrm>
          <a:prstGeom prst="roundRect">
            <a:avLst>
              <a:gd name="adj" fmla="val 16667"/>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solidFill>
                <a:srgbClr val="000000"/>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488140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Schedule C</a:t>
            </a:r>
          </a:p>
        </p:txBody>
      </p:sp>
      <p:sp>
        <p:nvSpPr>
          <p:cNvPr id="3" name="Footer Placeholder 2"/>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62</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981200" y="1524000"/>
            <a:ext cx="8134350" cy="3295650"/>
          </a:xfrm>
          <a:prstGeom prst="rect">
            <a:avLst/>
          </a:prstGeom>
        </p:spPr>
      </p:pic>
      <p:sp>
        <p:nvSpPr>
          <p:cNvPr id="7" name="TextBox 6"/>
          <p:cNvSpPr txBox="1"/>
          <p:nvPr/>
        </p:nvSpPr>
        <p:spPr>
          <a:xfrm>
            <a:off x="8915400" y="1828800"/>
            <a:ext cx="888999" cy="461665"/>
          </a:xfrm>
          <a:prstGeom prst="rect">
            <a:avLst/>
          </a:prstGeom>
          <a:solidFill>
            <a:schemeClr val="bg1"/>
          </a:solidFill>
        </p:spPr>
        <p:txBody>
          <a:bodyPr wrap="square" rtlCol="0">
            <a:spAutoFit/>
          </a:bodyPr>
          <a:lstStyle/>
          <a:p>
            <a:r>
              <a:rPr lang="en-US" sz="2400" b="1" dirty="0"/>
              <a:t>2018</a:t>
            </a:r>
          </a:p>
        </p:txBody>
      </p:sp>
      <p:sp>
        <p:nvSpPr>
          <p:cNvPr id="8" name="TextBox 7"/>
          <p:cNvSpPr txBox="1"/>
          <p:nvPr/>
        </p:nvSpPr>
        <p:spPr>
          <a:xfrm>
            <a:off x="914400" y="5099050"/>
            <a:ext cx="10444013" cy="1114151"/>
          </a:xfrm>
          <a:prstGeom prst="rect">
            <a:avLst/>
          </a:prstGeom>
          <a:noFill/>
        </p:spPr>
        <p:txBody>
          <a:bodyPr wrap="none" rtlCol="0">
            <a:spAutoFit/>
          </a:bodyPr>
          <a:lstStyle/>
          <a:p>
            <a:pPr>
              <a:lnSpc>
                <a:spcPct val="110000"/>
              </a:lnSpc>
            </a:pPr>
            <a:r>
              <a:rPr lang="en-US" altLang="en-US" sz="2200" dirty="0">
                <a:solidFill>
                  <a:srgbClr val="FF0000"/>
                </a:solidFill>
              </a:rPr>
              <a:t>Can have more than one </a:t>
            </a:r>
            <a:r>
              <a:rPr lang="en-US" altLang="en-US" sz="2200" dirty="0" err="1">
                <a:solidFill>
                  <a:srgbClr val="FF0000"/>
                </a:solidFill>
              </a:rPr>
              <a:t>Sch</a:t>
            </a:r>
            <a:r>
              <a:rPr lang="en-US" altLang="en-US" sz="2200" dirty="0">
                <a:solidFill>
                  <a:srgbClr val="FF0000"/>
                </a:solidFill>
              </a:rPr>
              <a:t> C if more than one business</a:t>
            </a:r>
          </a:p>
          <a:p>
            <a:pPr marL="738188" lvl="1" indent="-396875">
              <a:lnSpc>
                <a:spcPct val="110000"/>
              </a:lnSpc>
              <a:buFont typeface="Wingdings" panose="05000000000000000000" pitchFamily="2" charset="2"/>
              <a:buChar char="Ø"/>
            </a:pPr>
            <a:r>
              <a:rPr lang="en-US" altLang="en-US" sz="2200" dirty="0">
                <a:solidFill>
                  <a:srgbClr val="FF0000"/>
                </a:solidFill>
              </a:rPr>
              <a:t>Do not combine businesses – If more than one business, need more than one </a:t>
            </a:r>
            <a:r>
              <a:rPr lang="en-US" altLang="en-US" sz="2200" dirty="0" err="1">
                <a:solidFill>
                  <a:srgbClr val="FF0000"/>
                </a:solidFill>
              </a:rPr>
              <a:t>Sch</a:t>
            </a:r>
            <a:r>
              <a:rPr lang="en-US" altLang="en-US" sz="2200" dirty="0">
                <a:solidFill>
                  <a:srgbClr val="FF0000"/>
                </a:solidFill>
              </a:rPr>
              <a:t> C</a:t>
            </a:r>
          </a:p>
          <a:p>
            <a:endParaRPr lang="en-US" dirty="0"/>
          </a:p>
        </p:txBody>
      </p:sp>
    </p:spTree>
    <p:extLst>
      <p:ext uri="{BB962C8B-B14F-4D97-AF65-F5344CB8AC3E}">
        <p14:creationId xmlns:p14="http://schemas.microsoft.com/office/powerpoint/2010/main" val="4568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Income – 1099-MISC</a:t>
            </a:r>
          </a:p>
        </p:txBody>
      </p:sp>
      <p:sp>
        <p:nvSpPr>
          <p:cNvPr id="5" name="Footer Placeholder 4"/>
          <p:cNvSpPr>
            <a:spLocks noGrp="1"/>
          </p:cNvSpPr>
          <p:nvPr>
            <p:ph type="ftr" sz="quarter" idx="10"/>
          </p:nvPr>
        </p:nvSpPr>
        <p:spPr/>
        <p:txBody>
          <a:bodyPr/>
          <a:lstStyle/>
          <a:p>
            <a:r>
              <a:rPr lang="en-US"/>
              <a:t>Ray Caldwell - NJ Version - Young Married Couple</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pPr/>
              <a:t>63</a:t>
            </a:fld>
            <a:endParaRPr lang="en-US" dirty="0"/>
          </a:p>
        </p:txBody>
      </p:sp>
      <p:sp>
        <p:nvSpPr>
          <p:cNvPr id="38915" name="Content Placeholder 2"/>
          <p:cNvSpPr>
            <a:spLocks noGrp="1"/>
          </p:cNvSpPr>
          <p:nvPr>
            <p:ph sz="quarter" idx="12"/>
          </p:nvPr>
        </p:nvSpPr>
        <p:spPr/>
        <p:txBody>
          <a:bodyPr>
            <a:normAutofit/>
          </a:bodyPr>
          <a:lstStyle/>
          <a:p>
            <a:r>
              <a:rPr lang="en-GB" altLang="en-US" dirty="0"/>
              <a:t>Reported to Taxpayer on Form 1099-MISC</a:t>
            </a:r>
          </a:p>
          <a:p>
            <a:pPr lvl="1"/>
            <a:r>
              <a:rPr lang="en-GB" altLang="en-US" dirty="0"/>
              <a:t>Box 7: Non-employee compensation</a:t>
            </a:r>
          </a:p>
          <a:p>
            <a:pPr lvl="1"/>
            <a:r>
              <a:rPr lang="en-GB" altLang="en-US" dirty="0"/>
              <a:t>Box 3: Other income (?)</a:t>
            </a:r>
          </a:p>
          <a:p>
            <a:pPr lvl="2"/>
            <a:r>
              <a:rPr lang="en-GB" altLang="en-US" dirty="0"/>
              <a:t>Ask what income was for – payer may have used wrong box</a:t>
            </a:r>
          </a:p>
        </p:txBody>
      </p:sp>
    </p:spTree>
    <p:extLst>
      <p:ext uri="{BB962C8B-B14F-4D97-AF65-F5344CB8AC3E}">
        <p14:creationId xmlns:p14="http://schemas.microsoft.com/office/powerpoint/2010/main" val="2366520617"/>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Business Expenses</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64</a:t>
            </a:fld>
            <a:endParaRPr lang="en-US" dirty="0"/>
          </a:p>
        </p:txBody>
      </p:sp>
      <p:sp>
        <p:nvSpPr>
          <p:cNvPr id="49155" name="Content Placeholder 2"/>
          <p:cNvSpPr>
            <a:spLocks noGrp="1"/>
          </p:cNvSpPr>
          <p:nvPr>
            <p:ph sz="quarter" idx="12"/>
          </p:nvPr>
        </p:nvSpPr>
        <p:spPr/>
        <p:txBody>
          <a:bodyPr>
            <a:normAutofit fontScale="92500" lnSpcReduction="10000"/>
          </a:bodyPr>
          <a:lstStyle/>
          <a:p>
            <a:pPr>
              <a:lnSpc>
                <a:spcPct val="110000"/>
              </a:lnSpc>
            </a:pPr>
            <a:r>
              <a:rPr lang="en-US" altLang="en-US" dirty="0"/>
              <a:t>Ordinary and necessary to the business</a:t>
            </a:r>
          </a:p>
          <a:p>
            <a:pPr>
              <a:lnSpc>
                <a:spcPct val="110000"/>
              </a:lnSpc>
            </a:pPr>
            <a:r>
              <a:rPr lang="en-US" altLang="en-US" dirty="0"/>
              <a:t>Not against public policy</a:t>
            </a:r>
          </a:p>
          <a:p>
            <a:pPr lvl="1">
              <a:lnSpc>
                <a:spcPct val="110000"/>
              </a:lnSpc>
            </a:pPr>
            <a:r>
              <a:rPr lang="en-US" altLang="en-US" dirty="0"/>
              <a:t>Cannot deduct fines or penalties</a:t>
            </a:r>
          </a:p>
          <a:p>
            <a:pPr>
              <a:lnSpc>
                <a:spcPct val="110000"/>
              </a:lnSpc>
            </a:pPr>
            <a:r>
              <a:rPr lang="en-US" altLang="en-US" dirty="0"/>
              <a:t>All allowable and documented expenses </a:t>
            </a:r>
            <a:r>
              <a:rPr lang="en-US" altLang="en-US" u="sng" dirty="0"/>
              <a:t>must</a:t>
            </a:r>
            <a:r>
              <a:rPr lang="en-US" altLang="en-US" dirty="0"/>
              <a:t> be claimed</a:t>
            </a:r>
          </a:p>
          <a:p>
            <a:pPr lvl="1">
              <a:lnSpc>
                <a:spcPct val="110000"/>
              </a:lnSpc>
              <a:buFont typeface="Wingdings" panose="05000000000000000000" pitchFamily="2" charset="2"/>
              <a:buChar char="Ø"/>
            </a:pPr>
            <a:r>
              <a:rPr lang="en-US" altLang="en-US" dirty="0"/>
              <a:t>Not claiming an expense may result in a tax benefit that would not otherwise occur, e.g., it may improve EIC. That is not allowed</a:t>
            </a:r>
          </a:p>
        </p:txBody>
      </p:sp>
    </p:spTree>
    <p:extLst>
      <p:ext uri="{BB962C8B-B14F-4D97-AF65-F5344CB8AC3E}">
        <p14:creationId xmlns:p14="http://schemas.microsoft.com/office/powerpoint/2010/main" val="914608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sz="3800" dirty="0"/>
              <a:t>Allowable Business Expenses</a:t>
            </a:r>
            <a:endParaRPr lang="en-US" altLang="en-US" sz="2400" dirty="0"/>
          </a:p>
        </p:txBody>
      </p:sp>
      <p:sp>
        <p:nvSpPr>
          <p:cNvPr id="333827" name="Rectangle 3"/>
          <p:cNvSpPr>
            <a:spLocks noGrp="1" noChangeArrowheads="1"/>
          </p:cNvSpPr>
          <p:nvPr>
            <p:ph sz="half" idx="1"/>
          </p:nvPr>
        </p:nvSpPr>
        <p:spPr>
          <a:xfrm>
            <a:off x="2133600" y="1447800"/>
            <a:ext cx="4038600" cy="5105400"/>
          </a:xfrm>
        </p:spPr>
        <p:txBody>
          <a:bodyPr>
            <a:normAutofit lnSpcReduction="10000"/>
          </a:bodyPr>
          <a:lstStyle/>
          <a:p>
            <a:r>
              <a:rPr lang="en-US" altLang="en-US" sz="2600" dirty="0"/>
              <a:t>Advertising</a:t>
            </a:r>
          </a:p>
          <a:p>
            <a:r>
              <a:rPr lang="en-US" altLang="en-US" sz="2600" dirty="0"/>
              <a:t>Vehicle expenses</a:t>
            </a:r>
          </a:p>
          <a:p>
            <a:pPr lvl="1"/>
            <a:r>
              <a:rPr lang="en-US" altLang="en-US" sz="2600" dirty="0"/>
              <a:t> Standard mileage only</a:t>
            </a:r>
          </a:p>
          <a:p>
            <a:r>
              <a:rPr lang="en-US" altLang="en-US" sz="2600" dirty="0"/>
              <a:t>Commissions</a:t>
            </a:r>
          </a:p>
          <a:p>
            <a:r>
              <a:rPr lang="en-US" altLang="en-US" sz="2600" dirty="0"/>
              <a:t>Insurance</a:t>
            </a:r>
          </a:p>
          <a:p>
            <a:r>
              <a:rPr lang="en-US" altLang="en-US" sz="2600" dirty="0"/>
              <a:t>Interest</a:t>
            </a:r>
          </a:p>
          <a:p>
            <a:r>
              <a:rPr lang="en-US" altLang="en-US" sz="2600" dirty="0"/>
              <a:t>Office &amp; rent expense</a:t>
            </a:r>
          </a:p>
          <a:p>
            <a:r>
              <a:rPr lang="en-US" altLang="en-US" sz="2600" dirty="0"/>
              <a:t>Repairs &amp; maintenance</a:t>
            </a:r>
          </a:p>
          <a:p>
            <a:pPr>
              <a:buNone/>
            </a:pPr>
            <a:endParaRPr lang="en-US" altLang="en-US" dirty="0"/>
          </a:p>
        </p:txBody>
      </p:sp>
      <p:sp>
        <p:nvSpPr>
          <p:cNvPr id="333828" name="Rectangle 4"/>
          <p:cNvSpPr>
            <a:spLocks noGrp="1" noChangeArrowheads="1"/>
          </p:cNvSpPr>
          <p:nvPr>
            <p:ph sz="half" idx="2"/>
          </p:nvPr>
        </p:nvSpPr>
        <p:spPr>
          <a:xfrm>
            <a:off x="6172200" y="1447800"/>
            <a:ext cx="4038600" cy="4724400"/>
          </a:xfrm>
        </p:spPr>
        <p:txBody>
          <a:bodyPr>
            <a:normAutofit lnSpcReduction="10000"/>
          </a:bodyPr>
          <a:lstStyle/>
          <a:p>
            <a:r>
              <a:rPr lang="en-US" altLang="en-US" sz="2600" dirty="0"/>
              <a:t>Supplies</a:t>
            </a:r>
          </a:p>
          <a:p>
            <a:r>
              <a:rPr lang="en-US" altLang="en-US" sz="2600" dirty="0"/>
              <a:t>Taxes</a:t>
            </a:r>
          </a:p>
          <a:p>
            <a:r>
              <a:rPr lang="en-US" altLang="en-US" sz="2600" dirty="0"/>
              <a:t>Travel</a:t>
            </a:r>
          </a:p>
          <a:p>
            <a:r>
              <a:rPr lang="en-US" altLang="en-US" sz="2600" dirty="0"/>
              <a:t>Utilities</a:t>
            </a:r>
          </a:p>
          <a:p>
            <a:r>
              <a:rPr lang="en-US" altLang="en-US" sz="2600" dirty="0"/>
              <a:t>50% of business meals/entertainment</a:t>
            </a:r>
          </a:p>
          <a:p>
            <a:r>
              <a:rPr lang="en-US" altLang="en-US" sz="2600" dirty="0"/>
              <a:t>Professional fees</a:t>
            </a:r>
          </a:p>
        </p:txBody>
      </p:sp>
      <p:sp>
        <p:nvSpPr>
          <p:cNvPr id="6" name="TextBox 5" descr="NJ Pub Ref" title="NJ Pub Ref"/>
          <p:cNvSpPr txBox="1"/>
          <p:nvPr/>
        </p:nvSpPr>
        <p:spPr>
          <a:xfrm>
            <a:off x="8357731" y="58580"/>
            <a:ext cx="1935402" cy="246221"/>
          </a:xfrm>
          <a:prstGeom prst="rect">
            <a:avLst/>
          </a:prstGeom>
          <a:noFill/>
        </p:spPr>
        <p:txBody>
          <a:bodyPr wrap="none" tIns="0" bIns="0" rtlCol="0">
            <a:spAutoFit/>
          </a:bodyPr>
          <a:lstStyle/>
          <a:p>
            <a:pPr algn="r"/>
            <a:r>
              <a:rPr lang="en-US" sz="1600" dirty="0"/>
              <a:t>Pub 4491 Pages D-11</a:t>
            </a:r>
          </a:p>
        </p:txBody>
      </p:sp>
      <p:sp>
        <p:nvSpPr>
          <p:cNvPr id="3" name="Footer Placeholder 2"/>
          <p:cNvSpPr>
            <a:spLocks noGrp="1"/>
          </p:cNvSpPr>
          <p:nvPr>
            <p:ph type="ftr" sz="quarter" idx="3"/>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65</a:t>
            </a:fld>
            <a:endParaRPr lang="en-US" dirty="0"/>
          </a:p>
        </p:txBody>
      </p:sp>
    </p:spTree>
    <p:extLst>
      <p:ext uri="{BB962C8B-B14F-4D97-AF65-F5344CB8AC3E}">
        <p14:creationId xmlns:p14="http://schemas.microsoft.com/office/powerpoint/2010/main" val="94833620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 Car and Truck Expenses</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66</a:t>
            </a:fld>
            <a:endParaRPr lang="en-US" dirty="0"/>
          </a:p>
        </p:txBody>
      </p:sp>
      <p:sp>
        <p:nvSpPr>
          <p:cNvPr id="5" name="Content Placeholder 4"/>
          <p:cNvSpPr>
            <a:spLocks noGrp="1"/>
          </p:cNvSpPr>
          <p:nvPr>
            <p:ph sz="quarter" idx="12"/>
          </p:nvPr>
        </p:nvSpPr>
        <p:spPr/>
        <p:txBody>
          <a:bodyPr>
            <a:normAutofit/>
          </a:bodyPr>
          <a:lstStyle/>
          <a:p>
            <a:r>
              <a:rPr lang="en-US" dirty="0"/>
              <a:t>Standard mileage deduction</a:t>
            </a:r>
          </a:p>
          <a:p>
            <a:pPr lvl="1"/>
            <a:r>
              <a:rPr lang="en-US" dirty="0"/>
              <a:t>Only parking and tolls can be added</a:t>
            </a:r>
          </a:p>
          <a:p>
            <a:pPr lvl="1"/>
            <a:r>
              <a:rPr lang="en-US" dirty="0"/>
              <a:t>All of the following are included in standard mileage</a:t>
            </a:r>
          </a:p>
          <a:p>
            <a:pPr lvl="2"/>
            <a:r>
              <a:rPr lang="en-US" dirty="0"/>
              <a:t>Depreciation or lease payments</a:t>
            </a:r>
          </a:p>
          <a:p>
            <a:pPr lvl="2"/>
            <a:r>
              <a:rPr lang="en-US" dirty="0"/>
              <a:t>Maintenance and repairs</a:t>
            </a:r>
          </a:p>
          <a:p>
            <a:pPr lvl="2"/>
            <a:r>
              <a:rPr lang="en-US" dirty="0"/>
              <a:t>Gasoline (including gasoline taxes) or Oil</a:t>
            </a:r>
          </a:p>
          <a:p>
            <a:pPr lvl="2"/>
            <a:r>
              <a:rPr lang="en-US" dirty="0"/>
              <a:t>Insurance</a:t>
            </a:r>
          </a:p>
          <a:p>
            <a:pPr lvl="2"/>
            <a:r>
              <a:rPr lang="en-US" dirty="0"/>
              <a:t>Vehicle registration fees</a:t>
            </a:r>
          </a:p>
        </p:txBody>
      </p:sp>
    </p:spTree>
    <p:extLst>
      <p:ext uri="{BB962C8B-B14F-4D97-AF65-F5344CB8AC3E}">
        <p14:creationId xmlns:p14="http://schemas.microsoft.com/office/powerpoint/2010/main" val="19346108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Business Mileage </a:t>
            </a:r>
          </a:p>
        </p:txBody>
      </p:sp>
      <p:sp>
        <p:nvSpPr>
          <p:cNvPr id="3" name="Footer Placeholder 2"/>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904548E9-6249-43D8-B9E7-ADE044522384}" type="slidenum">
              <a:rPr lang="en-US" smtClean="0">
                <a:solidFill>
                  <a:prstClr val="black">
                    <a:tint val="75000"/>
                  </a:prstClr>
                </a:solidFill>
              </a:rPr>
              <a:pPr/>
              <a:t>67</a:t>
            </a:fld>
            <a:endParaRPr lang="en-US" dirty="0">
              <a:solidFill>
                <a:prstClr val="black">
                  <a:tint val="75000"/>
                </a:prstClr>
              </a:solidFill>
            </a:endParaRPr>
          </a:p>
        </p:txBody>
      </p:sp>
      <p:sp>
        <p:nvSpPr>
          <p:cNvPr id="59396" name="Content Placeholder 6"/>
          <p:cNvSpPr>
            <a:spLocks noGrp="1"/>
          </p:cNvSpPr>
          <p:nvPr>
            <p:ph sz="quarter" idx="12"/>
          </p:nvPr>
        </p:nvSpPr>
        <p:spPr>
          <a:xfrm>
            <a:off x="1077846" y="1560805"/>
            <a:ext cx="7696200" cy="4495800"/>
          </a:xfrm>
          <a:prstGeom prst="rect">
            <a:avLst/>
          </a:prstGeom>
        </p:spPr>
        <p:txBody>
          <a:bodyPr/>
          <a:lstStyle/>
          <a:p>
            <a:pPr>
              <a:spcBef>
                <a:spcPts val="0"/>
              </a:spcBef>
            </a:pPr>
            <a:r>
              <a:rPr lang="en-US" altLang="en-US" dirty="0"/>
              <a:t>Must understand</a:t>
            </a:r>
            <a:br>
              <a:rPr lang="en-US" altLang="en-US" dirty="0"/>
            </a:br>
            <a:r>
              <a:rPr lang="en-US" altLang="en-US" u="sng" dirty="0"/>
              <a:t>commuting</a:t>
            </a:r>
            <a:r>
              <a:rPr lang="en-US" altLang="en-US" dirty="0"/>
              <a:t> versus</a:t>
            </a:r>
            <a:br>
              <a:rPr lang="en-US" altLang="en-US" dirty="0"/>
            </a:br>
            <a:r>
              <a:rPr lang="en-US" altLang="en-US" dirty="0"/>
              <a:t>deductible travel</a:t>
            </a:r>
            <a:br>
              <a:rPr lang="en-US" altLang="en-US" dirty="0"/>
            </a:br>
            <a:r>
              <a:rPr lang="en-US" altLang="en-US" dirty="0"/>
              <a:t>miles</a:t>
            </a:r>
          </a:p>
          <a:p>
            <a:pPr lvl="1">
              <a:spcBef>
                <a:spcPts val="0"/>
              </a:spcBef>
            </a:pPr>
            <a:r>
              <a:rPr lang="en-US" altLang="en-US" sz="2400" dirty="0"/>
              <a:t>First and Last trip of </a:t>
            </a:r>
            <a:br>
              <a:rPr lang="en-US" altLang="en-US" sz="2400" dirty="0"/>
            </a:br>
            <a:r>
              <a:rPr lang="en-US" altLang="en-US" sz="2400" dirty="0"/>
              <a:t>the day are commuting miles </a:t>
            </a:r>
            <a:br>
              <a:rPr lang="en-US" altLang="en-US" sz="2400" dirty="0"/>
            </a:br>
            <a:r>
              <a:rPr lang="en-US" altLang="en-US" sz="2400" dirty="0"/>
              <a:t>and cannot be deducted</a:t>
            </a:r>
          </a:p>
          <a:p>
            <a:pPr lvl="1">
              <a:spcBef>
                <a:spcPts val="0"/>
              </a:spcBef>
            </a:pPr>
            <a:r>
              <a:rPr lang="en-US" altLang="en-US" sz="2400" dirty="0"/>
              <a:t>Travel in between 1</a:t>
            </a:r>
            <a:r>
              <a:rPr lang="en-US" altLang="en-US" sz="2400" baseline="30000" dirty="0"/>
              <a:t>st</a:t>
            </a:r>
            <a:r>
              <a:rPr lang="en-US" altLang="en-US" sz="2400" dirty="0"/>
              <a:t> and </a:t>
            </a:r>
            <a:br>
              <a:rPr lang="en-US" altLang="en-US" sz="2400" dirty="0"/>
            </a:br>
            <a:r>
              <a:rPr lang="en-US" altLang="en-US" sz="2400" dirty="0"/>
              <a:t>last trip are deductible</a:t>
            </a:r>
            <a:endParaRPr lang="en-US" altLang="en-US" dirty="0"/>
          </a:p>
          <a:p>
            <a:pPr>
              <a:spcBef>
                <a:spcPts val="0"/>
              </a:spcBef>
            </a:pPr>
            <a:r>
              <a:rPr lang="en-US" altLang="en-US" dirty="0"/>
              <a:t>See Pub 4012 Tab F</a:t>
            </a:r>
          </a:p>
        </p:txBody>
      </p:sp>
      <p:pic>
        <p:nvPicPr>
          <p:cNvPr id="59397" name="Content Placeholder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5607" y="1538320"/>
            <a:ext cx="3903726" cy="432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NTTCTaxLaw" title="NTTCTaxLa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7800" y="76200"/>
            <a:ext cx="1295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16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Income</a:t>
            </a:r>
          </a:p>
        </p:txBody>
      </p:sp>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68</a:t>
            </a:fld>
            <a:endParaRPr lang="en-US" dirty="0"/>
          </a:p>
        </p:txBody>
      </p:sp>
      <p:sp>
        <p:nvSpPr>
          <p:cNvPr id="73731" name="Content Placeholder 6"/>
          <p:cNvSpPr>
            <a:spLocks noGrp="1"/>
          </p:cNvSpPr>
          <p:nvPr>
            <p:ph sz="quarter" idx="12"/>
          </p:nvPr>
        </p:nvSpPr>
        <p:spPr/>
        <p:txBody>
          <a:bodyPr>
            <a:normAutofit/>
          </a:bodyPr>
          <a:lstStyle/>
          <a:p>
            <a:r>
              <a:rPr lang="en-US" altLang="en-US" dirty="0"/>
              <a:t>TaxSlayer will automatically flow business net profit to other parts of return:</a:t>
            </a:r>
          </a:p>
          <a:p>
            <a:pPr lvl="1"/>
            <a:r>
              <a:rPr lang="en-US" altLang="en-US" dirty="0"/>
              <a:t>Self-employment tax</a:t>
            </a:r>
          </a:p>
          <a:p>
            <a:pPr lvl="1"/>
            <a:r>
              <a:rPr lang="en-US" altLang="en-US" dirty="0"/>
              <a:t>Traditional IRA – use caution re Roth</a:t>
            </a:r>
          </a:p>
          <a:p>
            <a:pPr lvl="1"/>
            <a:r>
              <a:rPr lang="en-US" altLang="en-US" dirty="0"/>
              <a:t>Earned income </a:t>
            </a:r>
            <a:r>
              <a:rPr lang="en-US" altLang="en-US" dirty="0" smtClean="0"/>
              <a:t>credit</a:t>
            </a:r>
          </a:p>
          <a:p>
            <a:pPr lvl="1"/>
            <a:r>
              <a:rPr lang="en-US" altLang="en-US" dirty="0" smtClean="0"/>
              <a:t>Qualified business income (QBI) credit</a:t>
            </a:r>
            <a:endParaRPr lang="en-US" altLang="en-US" dirty="0"/>
          </a:p>
        </p:txBody>
      </p:sp>
    </p:spTree>
    <p:extLst>
      <p:ext uri="{BB962C8B-B14F-4D97-AF65-F5344CB8AC3E}">
        <p14:creationId xmlns:p14="http://schemas.microsoft.com/office/powerpoint/2010/main" val="2931405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143000" y="228600"/>
            <a:ext cx="9829800" cy="762000"/>
          </a:xfrm>
        </p:spPr>
        <p:txBody>
          <a:bodyPr/>
          <a:lstStyle/>
          <a:p>
            <a:r>
              <a:rPr lang="en-US" altLang="en-US" dirty="0"/>
              <a:t>Self-Employment Taxes</a:t>
            </a:r>
            <a:endParaRPr lang="en-US" altLang="en-US" sz="2800" dirty="0"/>
          </a:p>
        </p:txBody>
      </p:sp>
      <p:sp>
        <p:nvSpPr>
          <p:cNvPr id="335875" name="Rectangle 3"/>
          <p:cNvSpPr>
            <a:spLocks noGrp="1" noChangeArrowheads="1"/>
          </p:cNvSpPr>
          <p:nvPr>
            <p:ph idx="1"/>
          </p:nvPr>
        </p:nvSpPr>
        <p:spPr>
          <a:xfrm>
            <a:off x="1143000" y="1371600"/>
            <a:ext cx="9601200" cy="5105400"/>
          </a:xfrm>
        </p:spPr>
        <p:txBody>
          <a:bodyPr>
            <a:normAutofit/>
          </a:bodyPr>
          <a:lstStyle/>
          <a:p>
            <a:pPr>
              <a:lnSpc>
                <a:spcPct val="80000"/>
              </a:lnSpc>
            </a:pPr>
            <a:r>
              <a:rPr lang="en-US" altLang="en-US" sz="2800" dirty="0"/>
              <a:t>If you have Self-Employment income on Schedule C, you must pay Social Security and Medicare taxes on that income</a:t>
            </a:r>
          </a:p>
          <a:p>
            <a:pPr lvl="1">
              <a:lnSpc>
                <a:spcPct val="80000"/>
              </a:lnSpc>
            </a:pPr>
            <a:r>
              <a:rPr lang="en-US" altLang="en-US" sz="2400" dirty="0"/>
              <a:t>Net income from self-employment must be over $400 to owe self-employment taxes </a:t>
            </a:r>
          </a:p>
          <a:p>
            <a:pPr>
              <a:lnSpc>
                <a:spcPct val="80000"/>
              </a:lnSpc>
            </a:pPr>
            <a:r>
              <a:rPr lang="en-US" altLang="en-US" sz="2800" dirty="0"/>
              <a:t>Social Security &amp; Medicare tax rate on self-employment income is 15.3% (12.4 + 2.9)</a:t>
            </a:r>
          </a:p>
          <a:p>
            <a:pPr lvl="1">
              <a:lnSpc>
                <a:spcPct val="80000"/>
              </a:lnSpc>
            </a:pPr>
            <a:r>
              <a:rPr lang="en-US" altLang="en-US" dirty="0"/>
              <a:t> Same as amount on employees’ wages, which is paid ½ by employer and ½ by employee </a:t>
            </a:r>
          </a:p>
          <a:p>
            <a:pPr>
              <a:lnSpc>
                <a:spcPct val="80000"/>
              </a:lnSpc>
            </a:pPr>
            <a:r>
              <a:rPr lang="en-US" altLang="en-US" sz="2800" dirty="0"/>
              <a:t> Entries on Schedule C will cause TaxSlayer to automatically:</a:t>
            </a:r>
          </a:p>
          <a:p>
            <a:pPr lvl="1">
              <a:lnSpc>
                <a:spcPct val="80000"/>
              </a:lnSpc>
            </a:pPr>
            <a:r>
              <a:rPr lang="en-US" altLang="en-US" dirty="0"/>
              <a:t>Calculate Self-Employment Tax on Schedule SE</a:t>
            </a:r>
          </a:p>
          <a:p>
            <a:pPr lvl="1">
              <a:lnSpc>
                <a:spcPct val="80000"/>
              </a:lnSpc>
            </a:pPr>
            <a:r>
              <a:rPr lang="en-US" altLang="en-US" dirty="0"/>
              <a:t>Record Adjustment to Income for ½ of Self-Employment Tax </a:t>
            </a:r>
          </a:p>
          <a:p>
            <a:pPr marL="576262" lvl="1" indent="0">
              <a:lnSpc>
                <a:spcPct val="80000"/>
              </a:lnSpc>
              <a:buNone/>
            </a:pPr>
            <a:endParaRPr lang="en-US" altLang="en-US" sz="2400" dirty="0"/>
          </a:p>
        </p:txBody>
      </p:sp>
      <p:sp>
        <p:nvSpPr>
          <p:cNvPr id="3" name="Footer Placeholder 2"/>
          <p:cNvSpPr>
            <a:spLocks noGrp="1"/>
          </p:cNvSpPr>
          <p:nvPr>
            <p:ph type="ftr" sz="quarter" idx="3"/>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69</a:t>
            </a:fld>
            <a:endParaRPr lang="en-US" dirty="0"/>
          </a:p>
        </p:txBody>
      </p:sp>
    </p:spTree>
    <p:extLst>
      <p:ext uri="{BB962C8B-B14F-4D97-AF65-F5344CB8AC3E}">
        <p14:creationId xmlns:p14="http://schemas.microsoft.com/office/powerpoint/2010/main" val="31913235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AE820BBC-AC8A-41A2-B5A2-A38EDA688333}" type="slidenum">
              <a:rPr lang="en-US" altLang="en-US" smtClean="0"/>
              <a:pPr/>
              <a:t>7</a:t>
            </a:fld>
            <a:endParaRPr lang="en-US" altLang="en-US" dirty="0"/>
          </a:p>
        </p:txBody>
      </p:sp>
      <p:sp>
        <p:nvSpPr>
          <p:cNvPr id="53251" name="Content Placeholder 2"/>
          <p:cNvSpPr>
            <a:spLocks noGrp="1"/>
          </p:cNvSpPr>
          <p:nvPr>
            <p:ph sz="quarter" idx="12"/>
          </p:nvPr>
        </p:nvSpPr>
        <p:spPr>
          <a:xfrm>
            <a:off x="1278833" y="1524000"/>
            <a:ext cx="9753600" cy="4495799"/>
          </a:xfrm>
        </p:spPr>
        <p:txBody>
          <a:bodyPr>
            <a:normAutofit fontScale="77500" lnSpcReduction="20000"/>
          </a:bodyPr>
          <a:lstStyle/>
          <a:p>
            <a:r>
              <a:rPr lang="en-GB" altLang="en-US" dirty="0"/>
              <a:t>Spouse died in one of two past years</a:t>
            </a:r>
            <a:endParaRPr lang="en-US" altLang="en-US" dirty="0"/>
          </a:p>
          <a:p>
            <a:pPr lvl="1"/>
            <a:r>
              <a:rPr lang="en-GB" altLang="en-US" dirty="0"/>
              <a:t>Dependent* child and/or stepchild lived in home all year </a:t>
            </a:r>
          </a:p>
          <a:p>
            <a:pPr lvl="1"/>
            <a:r>
              <a:rPr lang="en-GB" altLang="en-US" dirty="0"/>
              <a:t>Grandchild not eligible</a:t>
            </a:r>
            <a:endParaRPr lang="en-US" altLang="en-US" dirty="0"/>
          </a:p>
          <a:p>
            <a:r>
              <a:rPr lang="en-GB" altLang="en-US" dirty="0"/>
              <a:t>Maintained home (&gt;50% of cost) for child</a:t>
            </a:r>
          </a:p>
          <a:p>
            <a:r>
              <a:rPr lang="en-GB" altLang="en-US" dirty="0"/>
              <a:t>Can file QW for two years only</a:t>
            </a:r>
          </a:p>
          <a:p>
            <a:r>
              <a:rPr lang="en-US" altLang="en-US" dirty="0"/>
              <a:t>Advantages</a:t>
            </a:r>
          </a:p>
          <a:p>
            <a:pPr lvl="1"/>
            <a:r>
              <a:rPr lang="en-US" altLang="en-US" dirty="0"/>
              <a:t>Standard Deduction – same as MFJ</a:t>
            </a:r>
          </a:p>
          <a:p>
            <a:pPr lvl="1"/>
            <a:r>
              <a:rPr lang="en-US" altLang="en-US" dirty="0"/>
              <a:t>Uses MFJ tax rates</a:t>
            </a:r>
          </a:p>
          <a:p>
            <a:pPr marL="233363" indent="-233363">
              <a:buNone/>
            </a:pPr>
            <a:r>
              <a:rPr lang="en-US" altLang="en-US" dirty="0"/>
              <a:t>* Or would have been a dependent but for gross income, joint return, or taxpayer is a dependent tests</a:t>
            </a:r>
          </a:p>
          <a:p>
            <a:pPr lvl="1"/>
            <a:endParaRPr lang="en-US" altLang="en-US" dirty="0"/>
          </a:p>
          <a:p>
            <a:endParaRPr lang="en-US" altLang="en-US" dirty="0"/>
          </a:p>
        </p:txBody>
      </p:sp>
      <p:sp>
        <p:nvSpPr>
          <p:cNvPr id="46082" name="Title 1"/>
          <p:cNvSpPr>
            <a:spLocks noGrp="1"/>
          </p:cNvSpPr>
          <p:nvPr>
            <p:ph type="title"/>
          </p:nvPr>
        </p:nvSpPr>
        <p:spPr/>
        <p:txBody>
          <a:bodyPr/>
          <a:lstStyle/>
          <a:p>
            <a:r>
              <a:rPr lang="en-GB" altLang="en-US" dirty="0"/>
              <a:t>Filing Status: </a:t>
            </a:r>
            <a:r>
              <a:rPr lang="en-US" altLang="en-US" dirty="0"/>
              <a:t>Qualifying Widow(er)</a:t>
            </a:r>
          </a:p>
        </p:txBody>
      </p:sp>
    </p:spTree>
    <p:extLst>
      <p:ext uri="{BB962C8B-B14F-4D97-AF65-F5344CB8AC3E}">
        <p14:creationId xmlns:p14="http://schemas.microsoft.com/office/powerpoint/2010/main" val="3032171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143000" y="228600"/>
            <a:ext cx="9829800" cy="762000"/>
          </a:xfrm>
        </p:spPr>
        <p:txBody>
          <a:bodyPr/>
          <a:lstStyle/>
          <a:p>
            <a:r>
              <a:rPr lang="en-US" altLang="en-US" dirty="0" smtClean="0"/>
              <a:t>Qualified Business Income</a:t>
            </a:r>
            <a:endParaRPr lang="en-US" altLang="en-US" sz="2800" dirty="0"/>
          </a:p>
        </p:txBody>
      </p:sp>
      <p:sp>
        <p:nvSpPr>
          <p:cNvPr id="335875" name="Rectangle 3"/>
          <p:cNvSpPr>
            <a:spLocks noGrp="1" noChangeArrowheads="1"/>
          </p:cNvSpPr>
          <p:nvPr>
            <p:ph idx="1"/>
          </p:nvPr>
        </p:nvSpPr>
        <p:spPr>
          <a:xfrm>
            <a:off x="1143000" y="1371600"/>
            <a:ext cx="9601200" cy="5105400"/>
          </a:xfrm>
        </p:spPr>
        <p:txBody>
          <a:bodyPr>
            <a:normAutofit/>
          </a:bodyPr>
          <a:lstStyle/>
          <a:p>
            <a:r>
              <a:rPr lang="en-US" dirty="0"/>
              <a:t>Individual taxpayers can deduct up to 20% of qualified business income (QBI)</a:t>
            </a:r>
          </a:p>
          <a:p>
            <a:pPr lvl="1"/>
            <a:r>
              <a:rPr lang="en-US" dirty="0"/>
              <a:t>A deduction from AGI to arrive at taxable income</a:t>
            </a:r>
          </a:p>
          <a:p>
            <a:pPr lvl="1"/>
            <a:r>
              <a:rPr lang="en-US" dirty="0"/>
              <a:t>In addition to standard or itemized deductions</a:t>
            </a:r>
          </a:p>
          <a:p>
            <a:r>
              <a:rPr lang="en-US" dirty="0"/>
              <a:t>New for 2018 and in scope</a:t>
            </a:r>
          </a:p>
          <a:p>
            <a:r>
              <a:rPr lang="en-US" dirty="0"/>
              <a:t>Also referred to as Section 199A deduction</a:t>
            </a:r>
          </a:p>
          <a:p>
            <a:pPr marL="576262" lvl="1" indent="0">
              <a:lnSpc>
                <a:spcPct val="80000"/>
              </a:lnSpc>
              <a:buNone/>
            </a:pPr>
            <a:endParaRPr lang="en-US" altLang="en-US" sz="2400" dirty="0"/>
          </a:p>
        </p:txBody>
      </p:sp>
      <p:sp>
        <p:nvSpPr>
          <p:cNvPr id="3" name="Footer Placeholder 2"/>
          <p:cNvSpPr>
            <a:spLocks noGrp="1"/>
          </p:cNvSpPr>
          <p:nvPr>
            <p:ph type="ftr" sz="quarter" idx="3"/>
          </p:nvPr>
        </p:nvSpPr>
        <p:spPr/>
        <p:txBody>
          <a:bodyPr/>
          <a:lstStyle/>
          <a:p>
            <a:r>
              <a:rPr lang="en-US"/>
              <a:t>Ray Caldwell - NJ Version - Young Married Couple</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70</a:t>
            </a:fld>
            <a:endParaRPr lang="en-US" dirty="0"/>
          </a:p>
        </p:txBody>
      </p:sp>
    </p:spTree>
    <p:extLst>
      <p:ext uri="{BB962C8B-B14F-4D97-AF65-F5344CB8AC3E}">
        <p14:creationId xmlns:p14="http://schemas.microsoft.com/office/powerpoint/2010/main" val="180495571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063173" y="1761433"/>
            <a:ext cx="9753600" cy="4008983"/>
          </a:xfrm>
        </p:spPr>
        <p:txBody>
          <a:bodyPr vert="horz" lIns="91440" tIns="45720" rIns="91440" bIns="45720" rtlCol="0" anchor="t">
            <a:normAutofit/>
          </a:bodyPr>
          <a:lstStyle/>
          <a:p>
            <a:pPr marL="340995" indent="-340995"/>
            <a:r>
              <a:rPr lang="en-US" dirty="0"/>
              <a:t>This section will focus on NJ aspects of a tax return for a young married couple</a:t>
            </a:r>
          </a:p>
          <a:p>
            <a:pPr marL="338455" indent="-340995"/>
            <a:r>
              <a:rPr lang="en-US" dirty="0"/>
              <a:t>The following NJ tax topics will be discussed:</a:t>
            </a:r>
          </a:p>
          <a:p>
            <a:pPr marL="911542" lvl="1" indent="-340995"/>
            <a:r>
              <a:rPr lang="en-US" dirty="0">
                <a:cs typeface="Calibri"/>
              </a:rPr>
              <a:t>Filing Status – Civil Unions</a:t>
            </a:r>
          </a:p>
          <a:p>
            <a:pPr marL="911542" lvl="1" indent="-340995"/>
            <a:r>
              <a:rPr lang="en-US" dirty="0">
                <a:cs typeface="Calibri"/>
              </a:rPr>
              <a:t>Dependents – Health Insurance, College Students</a:t>
            </a:r>
          </a:p>
          <a:p>
            <a:pPr marL="911542" lvl="1" indent="-340995"/>
            <a:r>
              <a:rPr lang="en-US" dirty="0">
                <a:cs typeface="Calibri"/>
              </a:rPr>
              <a:t>IRA Distributions</a:t>
            </a:r>
          </a:p>
          <a:p>
            <a:pPr marL="911542" lvl="1" indent="-340995"/>
            <a:r>
              <a:rPr lang="en-US" dirty="0">
                <a:cs typeface="Calibri"/>
              </a:rPr>
              <a:t>Business Income</a:t>
            </a:r>
          </a:p>
          <a:p>
            <a:pPr marL="340995" indent="-340995"/>
            <a:endParaRPr lang="en-US" altLang="en-US" dirty="0">
              <a:cs typeface="Calibri"/>
            </a:endParaRPr>
          </a:p>
        </p:txBody>
      </p:sp>
      <p:sp>
        <p:nvSpPr>
          <p:cNvPr id="21506" name="Rectangle 9"/>
          <p:cNvSpPr>
            <a:spLocks noGrp="1" noChangeArrowheads="1"/>
          </p:cNvSpPr>
          <p:nvPr>
            <p:ph type="title"/>
          </p:nvPr>
        </p:nvSpPr>
        <p:spPr/>
        <p:txBody>
          <a:bodyPr/>
          <a:lstStyle/>
          <a:p>
            <a:r>
              <a:rPr lang="en-GB" dirty="0"/>
              <a:t>Young Married Couple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2">
            <a:extLst>
              <a:ext uri="{FF2B5EF4-FFF2-40B4-BE49-F238E27FC236}">
                <a16:creationId xmlns:a16="http://schemas.microsoft.com/office/drawing/2014/main" id="{ED483A47-49FF-4FFF-8010-466A874C8505}"/>
              </a:ext>
            </a:extLst>
          </p:cNvPr>
          <p:cNvSpPr>
            <a:spLocks noGrp="1"/>
          </p:cNvSpPr>
          <p:nvPr>
            <p:ph type="ftr" sz="quarter" idx="10"/>
          </p:nvPr>
        </p:nvSpPr>
        <p:spPr>
          <a:xfrm>
            <a:off x="3476488" y="6265305"/>
            <a:ext cx="3860800" cy="365125"/>
          </a:xfrm>
        </p:spPr>
        <p:txBody>
          <a:bodyPr/>
          <a:lstStyle/>
          <a:p>
            <a:r>
              <a:rPr lang="en-US" dirty="0"/>
              <a:t>Ray Caldwell - NJ Version - Young Married Couple</a:t>
            </a:r>
          </a:p>
        </p:txBody>
      </p:sp>
    </p:spTree>
    <p:extLst>
      <p:ext uri="{BB962C8B-B14F-4D97-AF65-F5344CB8AC3E}">
        <p14:creationId xmlns:p14="http://schemas.microsoft.com/office/powerpoint/2010/main" val="179528483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5" name="Title 4">
            <a:extLst>
              <a:ext uri="{FF2B5EF4-FFF2-40B4-BE49-F238E27FC236}">
                <a16:creationId xmlns:a16="http://schemas.microsoft.com/office/drawing/2014/main" id="{9F1FA2C8-F397-43F6-8CBD-12197FA9E294}"/>
              </a:ext>
            </a:extLst>
          </p:cNvPr>
          <p:cNvSpPr>
            <a:spLocks noGrp="1"/>
          </p:cNvSpPr>
          <p:nvPr>
            <p:ph type="title"/>
          </p:nvPr>
        </p:nvSpPr>
        <p:spPr>
          <a:xfrm>
            <a:off x="1066803" y="28835"/>
            <a:ext cx="9751391" cy="1143000"/>
          </a:xfrm>
        </p:spPr>
        <p:txBody>
          <a:bodyPr/>
          <a:lstStyle/>
          <a:p>
            <a:r>
              <a:rPr lang="en-US" dirty="0">
                <a:cs typeface="Calibri"/>
              </a:rPr>
              <a:t>Filing Status – NJ Considerations</a:t>
            </a:r>
            <a:endParaRPr lang="en-US" dirty="0"/>
          </a:p>
        </p:txBody>
      </p:sp>
      <p:graphicFrame>
        <p:nvGraphicFramePr>
          <p:cNvPr id="14" name="Table 13">
            <a:extLst>
              <a:ext uri="{FF2B5EF4-FFF2-40B4-BE49-F238E27FC236}">
                <a16:creationId xmlns:a16="http://schemas.microsoft.com/office/drawing/2014/main" id="{75F008D8-E933-46C6-B333-090FF44A5B9F}"/>
              </a:ext>
            </a:extLst>
          </p:cNvPr>
          <p:cNvGraphicFramePr>
            <a:graphicFrameLocks noGrp="1"/>
          </p:cNvGraphicFramePr>
          <p:nvPr>
            <p:extLst/>
          </p:nvPr>
        </p:nvGraphicFramePr>
        <p:xfrm>
          <a:off x="898055" y="1586727"/>
          <a:ext cx="10571854" cy="3535680"/>
        </p:xfrm>
        <a:graphic>
          <a:graphicData uri="http://schemas.openxmlformats.org/drawingml/2006/table">
            <a:tbl>
              <a:tblPr firstRow="1" bandRow="1">
                <a:tableStyleId>{72833802-FEF1-4C79-8D5D-14CF1EAF98D9}</a:tableStyleId>
              </a:tblPr>
              <a:tblGrid>
                <a:gridCol w="4753694">
                  <a:extLst>
                    <a:ext uri="{9D8B030D-6E8A-4147-A177-3AD203B41FA5}">
                      <a16:colId xmlns:a16="http://schemas.microsoft.com/office/drawing/2014/main" val="1702251730"/>
                    </a:ext>
                  </a:extLst>
                </a:gridCol>
                <a:gridCol w="5818160">
                  <a:extLst>
                    <a:ext uri="{9D8B030D-6E8A-4147-A177-3AD203B41FA5}">
                      <a16:colId xmlns:a16="http://schemas.microsoft.com/office/drawing/2014/main" val="1432346579"/>
                    </a:ext>
                  </a:extLst>
                </a:gridCol>
              </a:tblGrid>
              <a:tr h="370840">
                <a:tc>
                  <a:txBody>
                    <a:bodyPr/>
                    <a:lstStyle/>
                    <a:p>
                      <a:pPr marL="0" rtl="0" latinLnBrk="0">
                        <a:spcBef>
                          <a:spcPts val="0"/>
                        </a:spcBef>
                        <a:spcAft>
                          <a:spcPts val="0"/>
                        </a:spcAft>
                      </a:pPr>
                      <a:r>
                        <a:rPr lang="en-US" sz="2800" kern="1200" dirty="0">
                          <a:effectLst/>
                        </a:rPr>
                        <a:t>Federal Filing Status</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rtl="0" latinLnBrk="0">
                        <a:spcBef>
                          <a:spcPts val="0"/>
                        </a:spcBef>
                        <a:spcAft>
                          <a:spcPts val="0"/>
                        </a:spcAft>
                      </a:pPr>
                      <a:r>
                        <a:rPr lang="en-US" sz="2800" kern="1200" dirty="0">
                          <a:effectLst/>
                        </a:rPr>
                        <a:t>State Filing Status</a:t>
                      </a:r>
                      <a:endParaRPr lang="en-US" sz="2800" dirty="0">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7281400"/>
                  </a:ext>
                </a:extLst>
              </a:tr>
              <a:tr h="370840">
                <a:tc>
                  <a:txBody>
                    <a:bodyPr/>
                    <a:lstStyle/>
                    <a:p>
                      <a:pPr marL="0" rtl="0" latinLnBrk="0">
                        <a:spcBef>
                          <a:spcPts val="0"/>
                        </a:spcBef>
                        <a:spcAft>
                          <a:spcPts val="0"/>
                        </a:spcAft>
                      </a:pPr>
                      <a:r>
                        <a:rPr lang="en-US" sz="2800" dirty="0">
                          <a:effectLst/>
                        </a:rPr>
                        <a:t>Single</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rtl="0" latinLnBrk="0">
                        <a:spcBef>
                          <a:spcPts val="0"/>
                        </a:spcBef>
                        <a:spcAft>
                          <a:spcPts val="0"/>
                        </a:spcAft>
                      </a:pPr>
                      <a:r>
                        <a:rPr lang="en-US" sz="2800" dirty="0">
                          <a:effectLst/>
                        </a:rPr>
                        <a:t>Single</a:t>
                      </a:r>
                      <a:endParaRPr lang="en-US" sz="2800">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7469955"/>
                  </a:ext>
                </a:extLst>
              </a:tr>
              <a:tr h="370840">
                <a:tc>
                  <a:txBody>
                    <a:bodyPr/>
                    <a:lstStyle/>
                    <a:p>
                      <a:pPr marL="0" rtl="0" latinLnBrk="0">
                        <a:spcBef>
                          <a:spcPts val="0"/>
                        </a:spcBef>
                        <a:spcAft>
                          <a:spcPts val="0"/>
                        </a:spcAft>
                      </a:pPr>
                      <a:r>
                        <a:rPr lang="en-US" sz="2800" dirty="0">
                          <a:effectLst/>
                        </a:rPr>
                        <a:t>Married Filing Jointly (MFJ)</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Married/</a:t>
                      </a:r>
                      <a:r>
                        <a:rPr lang="en-US" sz="2800" b="1" kern="1200" dirty="0">
                          <a:solidFill>
                            <a:srgbClr val="FF0000"/>
                          </a:solidFill>
                          <a:effectLst/>
                        </a:rPr>
                        <a:t>Civil Union</a:t>
                      </a:r>
                      <a:r>
                        <a:rPr lang="en-US" sz="2800" kern="1200" dirty="0">
                          <a:effectLst/>
                        </a:rPr>
                        <a:t> </a:t>
                      </a:r>
                      <a:r>
                        <a:rPr lang="en-US" sz="2800" dirty="0">
                          <a:effectLst/>
                        </a:rPr>
                        <a:t>Filing Jointly </a:t>
                      </a:r>
                      <a:r>
                        <a:rPr lang="en-US" sz="2800" kern="1200" dirty="0">
                          <a:solidFill>
                            <a:srgbClr val="FF0000"/>
                          </a:solidFill>
                          <a:effectLst/>
                        </a:rPr>
                        <a:t>*</a:t>
                      </a:r>
                      <a:endParaRPr lang="en-US" sz="280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8796282"/>
                  </a:ext>
                </a:extLst>
              </a:tr>
              <a:tr h="370840">
                <a:tc>
                  <a:txBody>
                    <a:bodyPr/>
                    <a:lstStyle/>
                    <a:p>
                      <a:pPr marL="0" marR="0" indent="0" rtl="0" latinLnBrk="0">
                        <a:spcBef>
                          <a:spcPts val="0"/>
                        </a:spcBef>
                        <a:spcAft>
                          <a:spcPts val="0"/>
                        </a:spcAft>
                      </a:pPr>
                      <a:r>
                        <a:rPr lang="en-US" sz="2800" dirty="0">
                          <a:effectLst/>
                        </a:rPr>
                        <a:t>Married Filing Separate (MFS)</a:t>
                      </a:r>
                      <a:r>
                        <a:rPr lang="en-US" sz="2800" kern="1200" dirty="0">
                          <a:effectLst/>
                        </a:rPr>
                        <a:t>*</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Married/</a:t>
                      </a:r>
                      <a:r>
                        <a:rPr lang="en-US" sz="2800" b="1" kern="1200" dirty="0">
                          <a:solidFill>
                            <a:srgbClr val="FF0000"/>
                          </a:solidFill>
                          <a:effectLst/>
                        </a:rPr>
                        <a:t>Civil Union</a:t>
                      </a:r>
                      <a:r>
                        <a:rPr lang="en-US" sz="2800" kern="1200" dirty="0">
                          <a:effectLst/>
                        </a:rPr>
                        <a:t> </a:t>
                      </a:r>
                      <a:r>
                        <a:rPr lang="en-US" sz="2800" dirty="0">
                          <a:effectLst/>
                        </a:rPr>
                        <a:t>Filing Separately </a:t>
                      </a:r>
                      <a:r>
                        <a:rPr lang="en-US" sz="2800" kern="1200" dirty="0">
                          <a:solidFill>
                            <a:srgbClr val="FF0000"/>
                          </a:solidFill>
                          <a:effectLst/>
                        </a:rPr>
                        <a:t>*</a:t>
                      </a:r>
                      <a:endParaRPr lang="en-US" sz="280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95799147"/>
                  </a:ext>
                </a:extLst>
              </a:tr>
              <a:tr h="370840">
                <a:tc>
                  <a:txBody>
                    <a:bodyPr/>
                    <a:lstStyle/>
                    <a:p>
                      <a:pPr marL="0" marR="0" indent="0" rtl="0" latinLnBrk="0">
                        <a:spcBef>
                          <a:spcPts val="0"/>
                        </a:spcBef>
                        <a:spcAft>
                          <a:spcPts val="0"/>
                        </a:spcAft>
                      </a:pPr>
                      <a:r>
                        <a:rPr lang="en-US" sz="2800" dirty="0">
                          <a:effectLst/>
                        </a:rPr>
                        <a:t>Head Of Household (HOH)</a:t>
                      </a:r>
                      <a:endParaRPr lang="en-US" sz="2800">
                        <a:effectLst/>
                      </a:endParaRP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Head Of Household (HOH)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1404654"/>
                  </a:ext>
                </a:extLst>
              </a:tr>
              <a:tr h="370840">
                <a:tc>
                  <a:txBody>
                    <a:bodyPr/>
                    <a:lstStyle/>
                    <a:p>
                      <a:pPr marL="0" marR="0" indent="0" rtl="0" latinLnBrk="0">
                        <a:spcBef>
                          <a:spcPts val="0"/>
                        </a:spcBef>
                        <a:spcAft>
                          <a:spcPts val="0"/>
                        </a:spcAft>
                      </a:pPr>
                      <a:r>
                        <a:rPr lang="en-US" sz="2800" dirty="0">
                          <a:effectLst/>
                        </a:rPr>
                        <a:t>Qualifying Widow/</a:t>
                      </a:r>
                      <a:r>
                        <a:rPr lang="en-US" sz="2800" dirty="0" err="1">
                          <a:effectLst/>
                        </a:rPr>
                        <a:t>er</a:t>
                      </a:r>
                      <a:r>
                        <a:rPr lang="en-US" sz="2800" dirty="0">
                          <a:effectLst/>
                        </a:rPr>
                        <a:t> (QW)</a:t>
                      </a:r>
                    </a:p>
                  </a:txBody>
                  <a:tcPr>
                    <a:lnR w="12700" cap="flat" cmpd="sng" algn="ctr">
                      <a:solidFill>
                        <a:schemeClr val="tx1"/>
                      </a:solidFill>
                      <a:prstDash val="solid"/>
                      <a:round/>
                      <a:headEnd type="none" w="med" len="med"/>
                      <a:tailEnd type="none" w="med" len="med"/>
                    </a:lnR>
                  </a:tcPr>
                </a:tc>
                <a:tc>
                  <a:txBody>
                    <a:bodyPr/>
                    <a:lstStyle/>
                    <a:p>
                      <a:pPr marL="0" marR="0" indent="0" rtl="0" latinLnBrk="0">
                        <a:spcBef>
                          <a:spcPts val="0"/>
                        </a:spcBef>
                        <a:spcAft>
                          <a:spcPts val="0"/>
                        </a:spcAft>
                      </a:pPr>
                      <a:r>
                        <a:rPr lang="en-US" sz="2800" dirty="0">
                          <a:effectLst/>
                        </a:rPr>
                        <a:t>Qualifying Widow/</a:t>
                      </a:r>
                      <a:r>
                        <a:rPr lang="en-US" sz="2800" dirty="0" err="1">
                          <a:effectLst/>
                        </a:rPr>
                        <a:t>er</a:t>
                      </a:r>
                      <a:r>
                        <a:rPr lang="en-US" sz="2800" dirty="0">
                          <a:effectLst/>
                        </a:rPr>
                        <a:t> /Surviving </a:t>
                      </a:r>
                      <a:r>
                        <a:rPr lang="en-US" sz="2800" b="1" kern="1200" dirty="0">
                          <a:solidFill>
                            <a:srgbClr val="FF0000"/>
                          </a:solidFill>
                          <a:effectLst/>
                        </a:rPr>
                        <a:t>Civil Union</a:t>
                      </a:r>
                      <a:r>
                        <a:rPr lang="en-US" sz="2800" kern="1200" dirty="0">
                          <a:effectLst/>
                        </a:rPr>
                        <a:t> </a:t>
                      </a:r>
                      <a:r>
                        <a:rPr lang="en-US" sz="2800" dirty="0">
                          <a:effectLst/>
                        </a:rPr>
                        <a:t>Partner </a:t>
                      </a:r>
                      <a:r>
                        <a:rPr lang="en-US" sz="2800" kern="1200" dirty="0">
                          <a:solidFill>
                            <a:srgbClr val="FF0000"/>
                          </a:solidFill>
                          <a:effectLst/>
                        </a:rPr>
                        <a:t>*</a:t>
                      </a:r>
                      <a:endParaRPr lang="en-US" sz="2800" dirty="0">
                        <a:solidFill>
                          <a:srgbClr val="FF0000"/>
                        </a:solidFill>
                        <a:effectLs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8465946"/>
                  </a:ext>
                </a:extLst>
              </a:tr>
            </a:tbl>
          </a:graphicData>
        </a:graphic>
      </p:graphicFrame>
      <p:sp>
        <p:nvSpPr>
          <p:cNvPr id="13" name="TextBox 12">
            <a:extLst>
              <a:ext uri="{FF2B5EF4-FFF2-40B4-BE49-F238E27FC236}">
                <a16:creationId xmlns:a16="http://schemas.microsoft.com/office/drawing/2014/main" id="{1B30C0E3-580B-4A04-93CF-B9C8CB5CEFA5}"/>
              </a:ext>
            </a:extLst>
          </p:cNvPr>
          <p:cNvSpPr txBox="1"/>
          <p:nvPr/>
        </p:nvSpPr>
        <p:spPr>
          <a:xfrm>
            <a:off x="815476" y="5247580"/>
            <a:ext cx="10737012" cy="8925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0000"/>
                </a:solidFill>
                <a:cs typeface="Calibri"/>
              </a:rPr>
              <a:t>*  </a:t>
            </a:r>
            <a:r>
              <a:rPr lang="en-US" sz="2400" dirty="0">
                <a:solidFill>
                  <a:srgbClr val="FF0000"/>
                </a:solidFill>
                <a:cs typeface="Calibri"/>
              </a:rPr>
              <a:t>Married same-sex couples treated as Married filing status </a:t>
            </a:r>
          </a:p>
          <a:p>
            <a:r>
              <a:rPr lang="en-US" sz="2400" dirty="0">
                <a:solidFill>
                  <a:srgbClr val="FF0000"/>
                </a:solidFill>
                <a:cs typeface="Calibri"/>
              </a:rPr>
              <a:t>     Civil union filing statuses out of scope </a:t>
            </a:r>
          </a:p>
        </p:txBody>
      </p:sp>
      <p:pic>
        <p:nvPicPr>
          <p:cNvPr id="9" name="Picture 8" descr="A close up of a logo&#10;&#10;Description generated with high confidence">
            <a:extLst>
              <a:ext uri="{FF2B5EF4-FFF2-40B4-BE49-F238E27FC236}">
                <a16:creationId xmlns:a16="http://schemas.microsoft.com/office/drawing/2014/main" id="{5992AB27-40D5-49D9-814A-4511905D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1" name="Footer Placeholder 2">
            <a:extLst>
              <a:ext uri="{FF2B5EF4-FFF2-40B4-BE49-F238E27FC236}">
                <a16:creationId xmlns:a16="http://schemas.microsoft.com/office/drawing/2014/main" id="{3D1A908D-C1C1-4D7F-B418-377644D3116D}"/>
              </a:ext>
            </a:extLst>
          </p:cNvPr>
          <p:cNvSpPr>
            <a:spLocks noGrp="1"/>
          </p:cNvSpPr>
          <p:nvPr>
            <p:ph type="ftr" sz="quarter" idx="10"/>
          </p:nvPr>
        </p:nvSpPr>
        <p:spPr>
          <a:xfrm>
            <a:off x="3476488" y="6265305"/>
            <a:ext cx="3860800" cy="365125"/>
          </a:xfrm>
        </p:spPr>
        <p:txBody>
          <a:bodyPr/>
          <a:lstStyle/>
          <a:p>
            <a:r>
              <a:rPr lang="en-US" dirty="0"/>
              <a:t>Ray Caldwell - NJ Version - Young Married Couple</a:t>
            </a:r>
          </a:p>
        </p:txBody>
      </p:sp>
    </p:spTree>
    <p:extLst>
      <p:ext uri="{BB962C8B-B14F-4D97-AF65-F5344CB8AC3E}">
        <p14:creationId xmlns:p14="http://schemas.microsoft.com/office/powerpoint/2010/main" val="81032413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lstStyle/>
          <a:p>
            <a:r>
              <a:rPr lang="en-GB" dirty="0"/>
              <a:t>NJ Filing Status Civil Union - </a:t>
            </a:r>
            <a:r>
              <a:rPr lang="en-GB" dirty="0">
                <a:solidFill>
                  <a:srgbClr val="FFC000"/>
                </a:solidFill>
              </a:rPr>
              <a:t>Out of Scope</a:t>
            </a:r>
            <a:endParaRPr lang="en-US" dirty="0">
              <a:solidFill>
                <a:srgbClr val="FFC000"/>
              </a:solidFill>
            </a:endParaRPr>
          </a:p>
        </p:txBody>
      </p:sp>
      <p:sp>
        <p:nvSpPr>
          <p:cNvPr id="10" name="Rectangle 10">
            <a:extLst>
              <a:ext uri="{FF2B5EF4-FFF2-40B4-BE49-F238E27FC236}">
                <a16:creationId xmlns:a16="http://schemas.microsoft.com/office/drawing/2014/main" id="{4DB044DF-588E-4AC1-869D-FE8967C8043D}"/>
              </a:ext>
            </a:extLst>
          </p:cNvPr>
          <p:cNvSpPr>
            <a:spLocks noGrp="1" noChangeArrowheads="1"/>
          </p:cNvSpPr>
          <p:nvPr>
            <p:ph sz="quarter" idx="12"/>
          </p:nvPr>
        </p:nvSpPr>
        <p:spPr>
          <a:xfrm>
            <a:off x="812801" y="1503019"/>
            <a:ext cx="10566397" cy="4507302"/>
          </a:xfrm>
        </p:spPr>
        <p:txBody>
          <a:bodyPr>
            <a:normAutofit fontScale="70000" lnSpcReduction="20000"/>
          </a:bodyPr>
          <a:lstStyle/>
          <a:p>
            <a:r>
              <a:rPr lang="en-US" altLang="en-US" dirty="0"/>
              <a:t>Civil Union status</a:t>
            </a:r>
          </a:p>
          <a:p>
            <a:pPr lvl="1"/>
            <a:r>
              <a:rPr lang="en-US" altLang="en-US" dirty="0"/>
              <a:t> Requires a license</a:t>
            </a:r>
          </a:p>
          <a:p>
            <a:pPr lvl="1"/>
            <a:r>
              <a:rPr lang="en-US" altLang="en-US" dirty="0"/>
              <a:t> Grants  same state benefits, protection &amp; responsibilities of married couples </a:t>
            </a:r>
          </a:p>
          <a:p>
            <a:pPr lvl="1"/>
            <a:r>
              <a:rPr lang="en-US" altLang="en-US" dirty="0"/>
              <a:t> Must be at least 18 years of age, or meet requirements for exceptions</a:t>
            </a:r>
          </a:p>
          <a:p>
            <a:r>
              <a:rPr lang="en-US" altLang="en-US" dirty="0"/>
              <a:t>Civil union status not treated as Married on Federal return </a:t>
            </a:r>
          </a:p>
          <a:p>
            <a:r>
              <a:rPr lang="en-US" altLang="en-US" dirty="0"/>
              <a:t>NJ treats civil union status like equivalent Married status (MFJ/MFS)</a:t>
            </a:r>
          </a:p>
          <a:p>
            <a:r>
              <a:rPr lang="en-US" altLang="en-US" dirty="0"/>
              <a:t>No easy way to use software to file different filing statuses for Federal and NJ, so return is Out of Scope</a:t>
            </a:r>
          </a:p>
          <a:p>
            <a:r>
              <a:rPr lang="en-US" altLang="en-US" dirty="0">
                <a:solidFill>
                  <a:srgbClr val="FF0000"/>
                </a:solidFill>
              </a:rPr>
              <a:t>Note:  NJ Recognizes Domestic Partners (different than Civil Union) as dependents, and allows a dependent exemption in certain circumstances.  This is </a:t>
            </a:r>
            <a:r>
              <a:rPr lang="en-US" altLang="en-US" b="1" dirty="0">
                <a:solidFill>
                  <a:srgbClr val="FF0000"/>
                </a:solidFill>
              </a:rPr>
              <a:t>In-Scope</a:t>
            </a:r>
          </a:p>
        </p:txBody>
      </p:sp>
      <p:pic>
        <p:nvPicPr>
          <p:cNvPr id="7" name="Picture 6" descr="A close up of a logo&#10;&#10;Description generated with high confidence">
            <a:extLst>
              <a:ext uri="{FF2B5EF4-FFF2-40B4-BE49-F238E27FC236}">
                <a16:creationId xmlns:a16="http://schemas.microsoft.com/office/drawing/2014/main" id="{938E30D9-0B49-4083-856A-B9EE714F1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79D3AB42-0A8D-46C8-BFF9-2684497CC162}"/>
              </a:ext>
            </a:extLst>
          </p:cNvPr>
          <p:cNvSpPr>
            <a:spLocks noGrp="1"/>
          </p:cNvSpPr>
          <p:nvPr>
            <p:ph type="ftr" sz="quarter" idx="10"/>
          </p:nvPr>
        </p:nvSpPr>
        <p:spPr>
          <a:xfrm>
            <a:off x="3429000" y="6265305"/>
            <a:ext cx="4648200" cy="365125"/>
          </a:xfrm>
        </p:spPr>
        <p:txBody>
          <a:bodyPr/>
          <a:lstStyle/>
          <a:p>
            <a:r>
              <a:rPr lang="en-US" sz="1200" dirty="0"/>
              <a:t>Ray Caldwell - NJ Version - Young Married Couple</a:t>
            </a:r>
          </a:p>
        </p:txBody>
      </p:sp>
    </p:spTree>
    <p:extLst>
      <p:ext uri="{BB962C8B-B14F-4D97-AF65-F5344CB8AC3E}">
        <p14:creationId xmlns:p14="http://schemas.microsoft.com/office/powerpoint/2010/main" val="2757644563"/>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title"/>
          </p:nvPr>
        </p:nvSpPr>
        <p:spPr/>
        <p:txBody>
          <a:bodyPr>
            <a:normAutofit fontScale="90000"/>
          </a:bodyPr>
          <a:lstStyle/>
          <a:p>
            <a:r>
              <a:rPr lang="en-US" altLang="en-US" dirty="0"/>
              <a:t>Federal/State Differences:  </a:t>
            </a:r>
            <a:br>
              <a:rPr lang="en-US" altLang="en-US" dirty="0"/>
            </a:br>
            <a:r>
              <a:rPr lang="en-US" altLang="en-US" dirty="0"/>
              <a:t>Exemptions for College Students</a:t>
            </a:r>
          </a:p>
        </p:txBody>
      </p:sp>
      <p:graphicFrame>
        <p:nvGraphicFramePr>
          <p:cNvPr id="5" name="Content Placeholder 4"/>
          <p:cNvGraphicFramePr>
            <a:graphicFrameLocks noGrp="1"/>
          </p:cNvGraphicFramePr>
          <p:nvPr>
            <p:ph idx="1"/>
            <p:extLst/>
          </p:nvPr>
        </p:nvGraphicFramePr>
        <p:xfrm>
          <a:off x="914400" y="1676400"/>
          <a:ext cx="10744200" cy="2316452"/>
        </p:xfrm>
        <a:graphic>
          <a:graphicData uri="http://schemas.openxmlformats.org/drawingml/2006/table">
            <a:tbl>
              <a:tblPr firstRow="1" bandRow="1">
                <a:tableStyleId>{F5AB1C69-6EDB-4FF4-983F-18BD219EF322}</a:tableStyleId>
              </a:tblPr>
              <a:tblGrid>
                <a:gridCol w="2209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273929">
                <a:tc>
                  <a:txBody>
                    <a:bodyPr/>
                    <a:lstStyle/>
                    <a:p>
                      <a:r>
                        <a:rPr lang="en-US" sz="2000" dirty="0"/>
                        <a:t>ITEM</a:t>
                      </a:r>
                      <a:endParaRPr lang="en-US" sz="2000" dirty="0">
                        <a:solidFill>
                          <a:schemeClr val="tx2"/>
                        </a:solidFill>
                      </a:endParaRPr>
                    </a:p>
                  </a:txBody>
                  <a:tcPr marT="45713" marB="45713"/>
                </a:tc>
                <a:tc>
                  <a:txBody>
                    <a:bodyPr/>
                    <a:lstStyle/>
                    <a:p>
                      <a:r>
                        <a:rPr lang="en-US" sz="2000" dirty="0"/>
                        <a:t>FEDERAL</a:t>
                      </a:r>
                      <a:endParaRPr lang="en-US" sz="2000" dirty="0">
                        <a:solidFill>
                          <a:schemeClr val="tx2"/>
                        </a:solidFill>
                      </a:endParaRPr>
                    </a:p>
                  </a:txBody>
                  <a:tcPr marT="45713" marB="45713"/>
                </a:tc>
                <a:tc>
                  <a:txBody>
                    <a:bodyPr/>
                    <a:lstStyle/>
                    <a:p>
                      <a:r>
                        <a:rPr lang="en-US" sz="2000" dirty="0"/>
                        <a:t>STATE</a:t>
                      </a:r>
                      <a:endParaRPr lang="en-US" sz="2000" dirty="0">
                        <a:solidFill>
                          <a:schemeClr val="tx2"/>
                        </a:solidFill>
                      </a:endParaRPr>
                    </a:p>
                  </a:txBody>
                  <a:tcPr marT="45713" marB="45713"/>
                </a:tc>
                <a:tc>
                  <a:txBody>
                    <a:bodyPr/>
                    <a:lstStyle/>
                    <a:p>
                      <a:r>
                        <a:rPr lang="en-US" sz="2000" dirty="0"/>
                        <a:t>COUNSELOR ACTION</a:t>
                      </a:r>
                      <a:endParaRPr lang="en-US" sz="2000" dirty="0">
                        <a:solidFill>
                          <a:schemeClr val="tx2"/>
                        </a:solidFill>
                      </a:endParaRPr>
                    </a:p>
                  </a:txBody>
                  <a:tcPr marT="45713" marB="45713"/>
                </a:tc>
                <a:extLst>
                  <a:ext uri="{0D108BD9-81ED-4DB2-BD59-A6C34878D82A}">
                    <a16:rowId xmlns:a16="http://schemas.microsoft.com/office/drawing/2014/main" val="10000"/>
                  </a:ext>
                </a:extLst>
              </a:tr>
              <a:tr h="1631071">
                <a:tc>
                  <a:txBody>
                    <a:bodyPr/>
                    <a:lstStyle/>
                    <a:p>
                      <a:r>
                        <a:rPr lang="en-US" sz="2400" dirty="0"/>
                        <a:t>Dependent full-time college student</a:t>
                      </a:r>
                    </a:p>
                  </a:txBody>
                  <a:tcPr marT="45713" marB="45713"/>
                </a:tc>
                <a:tc>
                  <a:txBody>
                    <a:bodyPr/>
                    <a:lstStyle/>
                    <a:p>
                      <a:r>
                        <a:rPr lang="en-US" sz="2400" dirty="0"/>
                        <a:t>Parent can claim as dependent if &lt; 24</a:t>
                      </a:r>
                      <a:endParaRPr lang="en-US" sz="2400" dirty="0">
                        <a:solidFill>
                          <a:srgbClr val="FF0000"/>
                        </a:solidFill>
                      </a:endParaRPr>
                    </a:p>
                  </a:txBody>
                  <a:tcPr marT="45713" marB="45713"/>
                </a:tc>
                <a:tc>
                  <a:txBody>
                    <a:bodyPr/>
                    <a:lstStyle/>
                    <a:p>
                      <a:pPr>
                        <a:buFont typeface="Arial" pitchFamily="34" charset="0"/>
                        <a:buNone/>
                      </a:pPr>
                      <a:r>
                        <a:rPr lang="en-US" sz="2400" dirty="0"/>
                        <a:t> Parent can claim exemption if dependent on Federal</a:t>
                      </a:r>
                    </a:p>
                    <a:p>
                      <a:pPr>
                        <a:buFont typeface="Arial" pitchFamily="34" charset="0"/>
                        <a:buNone/>
                      </a:pPr>
                      <a:endParaRPr lang="en-US" sz="2400" dirty="0">
                        <a:solidFill>
                          <a:srgbClr val="0070C0"/>
                        </a:solidFill>
                      </a:endParaRPr>
                    </a:p>
                  </a:txBody>
                  <a:tcPr marT="45713" marB="45713"/>
                </a:tc>
                <a:tc>
                  <a:txBody>
                    <a:bodyPr/>
                    <a:lstStyle/>
                    <a:p>
                      <a:pPr>
                        <a:buFont typeface="Arial" pitchFamily="34" charset="0"/>
                        <a:buNone/>
                      </a:pPr>
                      <a:r>
                        <a:rPr lang="en-US" sz="2400" dirty="0"/>
                        <a:t> </a:t>
                      </a:r>
                      <a:r>
                        <a:rPr lang="en-US" sz="2400" baseline="0" dirty="0"/>
                        <a:t>“Check if this person was a FULL-TIME student” on Dependent page </a:t>
                      </a:r>
                      <a:endParaRPr lang="en-US" sz="2400" dirty="0"/>
                    </a:p>
                    <a:p>
                      <a:pPr>
                        <a:buFont typeface="Arial" pitchFamily="34" charset="0"/>
                        <a:buNone/>
                      </a:pPr>
                      <a:endParaRPr lang="en-US" sz="2400" dirty="0"/>
                    </a:p>
                  </a:txBody>
                  <a:tcPr marT="45713" marB="45713"/>
                </a:tc>
                <a:extLst>
                  <a:ext uri="{0D108BD9-81ED-4DB2-BD59-A6C34878D82A}">
                    <a16:rowId xmlns:a16="http://schemas.microsoft.com/office/drawing/2014/main" val="10001"/>
                  </a:ext>
                </a:extLst>
              </a:tr>
            </a:tbl>
          </a:graphicData>
        </a:graphic>
      </p:graphicFrame>
      <p:sp>
        <p:nvSpPr>
          <p:cNvPr id="81941" name="TextBox 5"/>
          <p:cNvSpPr txBox="1">
            <a:spLocks noChangeArrowheads="1"/>
          </p:cNvSpPr>
          <p:nvPr/>
        </p:nvSpPr>
        <p:spPr bwMode="auto">
          <a:xfrm>
            <a:off x="1066803" y="4953000"/>
            <a:ext cx="10744200" cy="830997"/>
          </a:xfrm>
          <a:prstGeom prst="rect">
            <a:avLst/>
          </a:prstGeom>
          <a:solidFill>
            <a:srgbClr val="DEE7D1"/>
          </a:solidFill>
          <a:ln w="9525">
            <a:solidFill>
              <a:schemeClr val="tx1"/>
            </a:solidFill>
            <a:miter lim="800000"/>
            <a:headEnd/>
            <a:tailEnd/>
          </a:ln>
        </p:spPr>
        <p:txBody>
          <a:bodyPr wrap="square">
            <a:spAutoFit/>
          </a:bodyPr>
          <a:lstStyle/>
          <a:p>
            <a:pPr eaLnBrk="1" hangingPunct="1">
              <a:defRPr/>
            </a:pPr>
            <a:r>
              <a:rPr lang="en-US" sz="2400" dirty="0">
                <a:cs typeface="Calibri" panose="020F0502020204030204" pitchFamily="34" charset="0"/>
              </a:rPr>
              <a:t>* Student must attend college full-time for some part of 5 calendar months; parent must pay at least ½ of tuition/ maintenance </a:t>
            </a:r>
          </a:p>
        </p:txBody>
      </p:sp>
      <p:sp>
        <p:nvSpPr>
          <p:cNvPr id="4" name="Slide Number Placeholder 3"/>
          <p:cNvSpPr>
            <a:spLocks noGrp="1"/>
          </p:cNvSpPr>
          <p:nvPr>
            <p:ph type="sldNum" sz="quarter" idx="11"/>
          </p:nvPr>
        </p:nvSpPr>
        <p:spPr/>
        <p:txBody>
          <a:bodyPr/>
          <a:lstStyle/>
          <a:p>
            <a:fld id="{251E97C6-B5EA-4059-8D5E-F0990EFE7977}" type="slidenum">
              <a:rPr lang="en-US" smtClean="0"/>
              <a:pPr/>
              <a:t>74</a:t>
            </a:fld>
            <a:endParaRPr lang="en-US" dirty="0"/>
          </a:p>
        </p:txBody>
      </p:sp>
      <p:sp>
        <p:nvSpPr>
          <p:cNvPr id="11" name="Footer Placeholder 3">
            <a:extLst>
              <a:ext uri="{FF2B5EF4-FFF2-40B4-BE49-F238E27FC236}">
                <a16:creationId xmlns:a16="http://schemas.microsoft.com/office/drawing/2014/main" id="{D4D72DF3-571C-425F-92BF-5FDEE026DA9B}"/>
              </a:ext>
            </a:extLst>
          </p:cNvPr>
          <p:cNvSpPr txBox="1">
            <a:spLocks/>
          </p:cNvSpPr>
          <p:nvPr/>
        </p:nvSpPr>
        <p:spPr>
          <a:xfrm>
            <a:off x="3429000" y="6265305"/>
            <a:ext cx="4648200" cy="365125"/>
          </a:xfrm>
          <a:prstGeom prst="rect">
            <a:avLst/>
          </a:prstGeom>
          <a:ln/>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dirty="0"/>
              <a:t>Ray Caldwell - NJ Version - Young Married Couple</a:t>
            </a:r>
          </a:p>
        </p:txBody>
      </p:sp>
      <p:pic>
        <p:nvPicPr>
          <p:cNvPr id="12" name="Picture 11" descr="A close up of a logo&#10;&#10;Description generated with high confidence">
            <a:extLst>
              <a:ext uri="{FF2B5EF4-FFF2-40B4-BE49-F238E27FC236}">
                <a16:creationId xmlns:a16="http://schemas.microsoft.com/office/drawing/2014/main" id="{307400DE-4E54-4278-9A13-2F776B37E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4502596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title"/>
          </p:nvPr>
        </p:nvSpPr>
        <p:spPr/>
        <p:txBody>
          <a:bodyPr>
            <a:normAutofit fontScale="90000"/>
          </a:bodyPr>
          <a:lstStyle/>
          <a:p>
            <a:r>
              <a:rPr lang="en-US" altLang="en-US" dirty="0"/>
              <a:t>Federal/State Differences:    </a:t>
            </a:r>
            <a:br>
              <a:rPr lang="en-US" altLang="en-US" dirty="0"/>
            </a:br>
            <a:r>
              <a:rPr lang="en-US" altLang="en-US" dirty="0"/>
              <a:t>Exemptions for College Students</a:t>
            </a:r>
          </a:p>
        </p:txBody>
      </p:sp>
      <p:graphicFrame>
        <p:nvGraphicFramePr>
          <p:cNvPr id="5" name="Content Placeholder 4"/>
          <p:cNvGraphicFramePr>
            <a:graphicFrameLocks noGrp="1"/>
          </p:cNvGraphicFramePr>
          <p:nvPr>
            <p:ph idx="1"/>
            <p:extLst/>
          </p:nvPr>
        </p:nvGraphicFramePr>
        <p:xfrm>
          <a:off x="762000" y="1524000"/>
          <a:ext cx="10668000" cy="2767437"/>
        </p:xfrm>
        <a:graphic>
          <a:graphicData uri="http://schemas.openxmlformats.org/drawingml/2006/table">
            <a:tbl>
              <a:tblPr firstRow="1" bandRow="1">
                <a:tableStyleId>{F5AB1C69-6EDB-4FF4-983F-18BD219EF322}</a:tableStyleId>
              </a:tblPr>
              <a:tblGrid>
                <a:gridCol w="2467967">
                  <a:extLst>
                    <a:ext uri="{9D8B030D-6E8A-4147-A177-3AD203B41FA5}">
                      <a16:colId xmlns:a16="http://schemas.microsoft.com/office/drawing/2014/main" val="20000"/>
                    </a:ext>
                  </a:extLst>
                </a:gridCol>
                <a:gridCol w="1261494">
                  <a:extLst>
                    <a:ext uri="{9D8B030D-6E8A-4147-A177-3AD203B41FA5}">
                      <a16:colId xmlns:a16="http://schemas.microsoft.com/office/drawing/2014/main" val="20001"/>
                    </a:ext>
                  </a:extLst>
                </a:gridCol>
                <a:gridCol w="3052338">
                  <a:extLst>
                    <a:ext uri="{9D8B030D-6E8A-4147-A177-3AD203B41FA5}">
                      <a16:colId xmlns:a16="http://schemas.microsoft.com/office/drawing/2014/main" val="20002"/>
                    </a:ext>
                  </a:extLst>
                </a:gridCol>
                <a:gridCol w="3886201">
                  <a:extLst>
                    <a:ext uri="{9D8B030D-6E8A-4147-A177-3AD203B41FA5}">
                      <a16:colId xmlns:a16="http://schemas.microsoft.com/office/drawing/2014/main" val="20003"/>
                    </a:ext>
                  </a:extLst>
                </a:gridCol>
              </a:tblGrid>
              <a:tr h="371989">
                <a:tc>
                  <a:txBody>
                    <a:bodyPr/>
                    <a:lstStyle/>
                    <a:p>
                      <a:r>
                        <a:rPr lang="en-US" sz="2000" dirty="0"/>
                        <a:t>ITEM</a:t>
                      </a:r>
                      <a:endParaRPr lang="en-US" sz="2000" dirty="0">
                        <a:solidFill>
                          <a:schemeClr val="tx2"/>
                        </a:solidFill>
                      </a:endParaRPr>
                    </a:p>
                  </a:txBody>
                  <a:tcPr marT="45713" marB="45713"/>
                </a:tc>
                <a:tc>
                  <a:txBody>
                    <a:bodyPr/>
                    <a:lstStyle/>
                    <a:p>
                      <a:r>
                        <a:rPr lang="en-US" sz="2000" dirty="0"/>
                        <a:t>FEDERAL</a:t>
                      </a:r>
                      <a:endParaRPr lang="en-US" sz="2000" dirty="0">
                        <a:solidFill>
                          <a:schemeClr val="tx2"/>
                        </a:solidFill>
                      </a:endParaRPr>
                    </a:p>
                  </a:txBody>
                  <a:tcPr marT="45713" marB="45713"/>
                </a:tc>
                <a:tc>
                  <a:txBody>
                    <a:bodyPr/>
                    <a:lstStyle/>
                    <a:p>
                      <a:r>
                        <a:rPr lang="en-US" sz="2000" dirty="0"/>
                        <a:t>STATE</a:t>
                      </a:r>
                      <a:endParaRPr lang="en-US" sz="2000" dirty="0">
                        <a:solidFill>
                          <a:schemeClr val="tx2"/>
                        </a:solidFill>
                      </a:endParaRPr>
                    </a:p>
                  </a:txBody>
                  <a:tcPr marT="45713" marB="45713"/>
                </a:tc>
                <a:tc>
                  <a:txBody>
                    <a:bodyPr/>
                    <a:lstStyle/>
                    <a:p>
                      <a:r>
                        <a:rPr lang="en-US" sz="2000" dirty="0"/>
                        <a:t>COUNSELOR ACTION</a:t>
                      </a:r>
                      <a:endParaRPr lang="en-US" sz="2000" dirty="0">
                        <a:solidFill>
                          <a:schemeClr val="tx2"/>
                        </a:solidFill>
                      </a:endParaRPr>
                    </a:p>
                  </a:txBody>
                  <a:tcPr marT="45713" marB="45713"/>
                </a:tc>
                <a:extLst>
                  <a:ext uri="{0D108BD9-81ED-4DB2-BD59-A6C34878D82A}">
                    <a16:rowId xmlns:a16="http://schemas.microsoft.com/office/drawing/2014/main" val="10000"/>
                  </a:ext>
                </a:extLst>
              </a:tr>
              <a:tr h="2371211">
                <a:tc>
                  <a:txBody>
                    <a:bodyPr/>
                    <a:lstStyle/>
                    <a:p>
                      <a:r>
                        <a:rPr lang="en-US" sz="2400" dirty="0"/>
                        <a:t>Dependent full-time college student</a:t>
                      </a:r>
                    </a:p>
                  </a:txBody>
                  <a:tcPr marT="45713" marB="45713"/>
                </a:tc>
                <a:tc>
                  <a:txBody>
                    <a:bodyPr/>
                    <a:lstStyle/>
                    <a:p>
                      <a:endParaRPr lang="en-US" sz="2400" dirty="0">
                        <a:solidFill>
                          <a:srgbClr val="FF0000"/>
                        </a:solidFill>
                      </a:endParaRPr>
                    </a:p>
                  </a:txBody>
                  <a:tcPr marT="45713" marB="45713"/>
                </a:tc>
                <a:tc>
                  <a:txBody>
                    <a:bodyPr/>
                    <a:lstStyle/>
                    <a:p>
                      <a:pPr>
                        <a:buFont typeface="Arial" pitchFamily="34" charset="0"/>
                        <a:buNone/>
                      </a:pPr>
                      <a:r>
                        <a:rPr lang="en-US" sz="2400" dirty="0"/>
                        <a:t> Parent can claim</a:t>
                      </a:r>
                      <a:r>
                        <a:rPr lang="en-US" sz="2400" baseline="0" dirty="0"/>
                        <a:t> e</a:t>
                      </a:r>
                      <a:r>
                        <a:rPr lang="en-US" sz="2400" dirty="0"/>
                        <a:t>xtra exemption if &lt; 22</a:t>
                      </a:r>
                      <a:endParaRPr lang="en-US" sz="2400" dirty="0">
                        <a:solidFill>
                          <a:srgbClr val="0070C0"/>
                        </a:solidFill>
                      </a:endParaRPr>
                    </a:p>
                  </a:txBody>
                  <a:tcPr marT="45713" marB="45713"/>
                </a:tc>
                <a:tc>
                  <a:txBody>
                    <a:bodyPr/>
                    <a:lstStyle/>
                    <a:p>
                      <a:pPr>
                        <a:buFont typeface="Arial" pitchFamily="34" charset="0"/>
                        <a:buNone/>
                      </a:pPr>
                      <a:r>
                        <a:rPr lang="en-US" sz="2400" dirty="0"/>
                        <a:t> “</a:t>
                      </a:r>
                      <a:r>
                        <a:rPr lang="en-US" sz="2400" kern="1200" dirty="0"/>
                        <a:t>Enter the number of dependents under age 22 claimed on your federal return that attended college” in</a:t>
                      </a:r>
                      <a:r>
                        <a:rPr lang="en-US" sz="2400" kern="1200" baseline="0" dirty="0"/>
                        <a:t> State section \ Basic Information</a:t>
                      </a:r>
                      <a:endParaRPr lang="en-US" sz="2400" dirty="0"/>
                    </a:p>
                  </a:txBody>
                  <a:tcPr marT="45713" marB="45713"/>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fld id="{251E97C6-B5EA-4059-8D5E-F0990EFE7977}" type="slidenum">
              <a:rPr lang="en-US" smtClean="0"/>
              <a:pPr/>
              <a:t>75</a:t>
            </a:fld>
            <a:endParaRPr lang="en-US" dirty="0"/>
          </a:p>
        </p:txBody>
      </p:sp>
      <p:sp>
        <p:nvSpPr>
          <p:cNvPr id="6" name="TextBox 5">
            <a:extLst>
              <a:ext uri="{FF2B5EF4-FFF2-40B4-BE49-F238E27FC236}">
                <a16:creationId xmlns:a16="http://schemas.microsoft.com/office/drawing/2014/main" id="{0602D80C-840A-4271-82DA-A5EFF63908C9}"/>
              </a:ext>
            </a:extLst>
          </p:cNvPr>
          <p:cNvSpPr txBox="1"/>
          <p:nvPr/>
        </p:nvSpPr>
        <p:spPr>
          <a:xfrm>
            <a:off x="9982200" y="823952"/>
            <a:ext cx="1142997" cy="400110"/>
          </a:xfrm>
          <a:prstGeom prst="rect">
            <a:avLst/>
          </a:prstGeom>
          <a:noFill/>
        </p:spPr>
        <p:txBody>
          <a:bodyPr wrap="square" rtlCol="0">
            <a:spAutoFit/>
          </a:bodyPr>
          <a:lstStyle/>
          <a:p>
            <a:r>
              <a:rPr lang="en-US" sz="2000" dirty="0">
                <a:solidFill>
                  <a:schemeClr val="bg1"/>
                </a:solidFill>
              </a:rPr>
              <a:t>(Cont’d)</a:t>
            </a:r>
          </a:p>
        </p:txBody>
      </p:sp>
      <p:pic>
        <p:nvPicPr>
          <p:cNvPr id="11" name="Picture 10" descr="A close up of a logo&#10;&#10;Description generated with high confidence">
            <a:extLst>
              <a:ext uri="{FF2B5EF4-FFF2-40B4-BE49-F238E27FC236}">
                <a16:creationId xmlns:a16="http://schemas.microsoft.com/office/drawing/2014/main" id="{1F88A05D-11D9-49D4-97ED-DABACD280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10" name="Picture 9">
            <a:extLst>
              <a:ext uri="{FF2B5EF4-FFF2-40B4-BE49-F238E27FC236}">
                <a16:creationId xmlns:a16="http://schemas.microsoft.com/office/drawing/2014/main" id="{554752A0-5FDC-4EB0-B4D5-F73245CEB3CD}"/>
              </a:ext>
            </a:extLst>
          </p:cNvPr>
          <p:cNvPicPr>
            <a:picLocks noChangeAspect="1"/>
          </p:cNvPicPr>
          <p:nvPr/>
        </p:nvPicPr>
        <p:blipFill>
          <a:blip r:embed="rId4"/>
          <a:stretch>
            <a:fillRect/>
          </a:stretch>
        </p:blipFill>
        <p:spPr>
          <a:xfrm>
            <a:off x="762000" y="4742230"/>
            <a:ext cx="10696455" cy="1029920"/>
          </a:xfrm>
          <a:prstGeom prst="rect">
            <a:avLst/>
          </a:prstGeom>
        </p:spPr>
      </p:pic>
      <p:sp>
        <p:nvSpPr>
          <p:cNvPr id="13" name="Footer Placeholder 3">
            <a:extLst>
              <a:ext uri="{FF2B5EF4-FFF2-40B4-BE49-F238E27FC236}">
                <a16:creationId xmlns:a16="http://schemas.microsoft.com/office/drawing/2014/main" id="{30A80899-C642-4966-BF12-332658300DB8}"/>
              </a:ext>
            </a:extLst>
          </p:cNvPr>
          <p:cNvSpPr txBox="1">
            <a:spLocks/>
          </p:cNvSpPr>
          <p:nvPr/>
        </p:nvSpPr>
        <p:spPr>
          <a:xfrm>
            <a:off x="3429000" y="6265305"/>
            <a:ext cx="4648200" cy="365125"/>
          </a:xfrm>
          <a:prstGeom prst="rect">
            <a:avLst/>
          </a:prstGeom>
          <a:ln/>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dirty="0"/>
              <a:t>Ray Caldwell - NJ Version - Young Married Couple</a:t>
            </a:r>
          </a:p>
        </p:txBody>
      </p:sp>
    </p:spTree>
    <p:extLst>
      <p:ext uri="{BB962C8B-B14F-4D97-AF65-F5344CB8AC3E}">
        <p14:creationId xmlns:p14="http://schemas.microsoft.com/office/powerpoint/2010/main" val="55065411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930" y="56943"/>
            <a:ext cx="8001000" cy="1143000"/>
          </a:xfrm>
        </p:spPr>
        <p:txBody>
          <a:bodyPr>
            <a:noAutofit/>
          </a:bodyPr>
          <a:lstStyle/>
          <a:p>
            <a:r>
              <a:rPr lang="en-US" altLang="en-US" dirty="0"/>
              <a:t>NJ Health Insurance for Dependents</a:t>
            </a:r>
            <a:endParaRPr lang="en-US" dirty="0"/>
          </a:p>
        </p:txBody>
      </p:sp>
      <p:sp>
        <p:nvSpPr>
          <p:cNvPr id="3" name="Content Placeholder 2"/>
          <p:cNvSpPr>
            <a:spLocks noGrp="1"/>
          </p:cNvSpPr>
          <p:nvPr>
            <p:ph idx="1"/>
          </p:nvPr>
        </p:nvSpPr>
        <p:spPr>
          <a:xfrm>
            <a:off x="2077416" y="1382946"/>
            <a:ext cx="8161606" cy="3055592"/>
          </a:xfrm>
        </p:spPr>
        <p:txBody>
          <a:bodyPr>
            <a:normAutofit fontScale="92500"/>
          </a:bodyPr>
          <a:lstStyle/>
          <a:p>
            <a:r>
              <a:rPr lang="en-US" altLang="en-US" dirty="0"/>
              <a:t> </a:t>
            </a:r>
            <a:r>
              <a:rPr lang="en-US" altLang="en-US" sz="2800" dirty="0"/>
              <a:t>NJ informational question about health insurance coverage for dependents </a:t>
            </a:r>
          </a:p>
          <a:p>
            <a:pPr lvl="1"/>
            <a:r>
              <a:rPr lang="en-US" altLang="en-US" dirty="0"/>
              <a:t> </a:t>
            </a:r>
            <a:r>
              <a:rPr lang="en-US" altLang="en-US" sz="2200" dirty="0"/>
              <a:t>Does not impact NJ income tax in any way</a:t>
            </a:r>
          </a:p>
          <a:p>
            <a:pPr lvl="1"/>
            <a:r>
              <a:rPr lang="en-US" altLang="en-US" sz="2200" dirty="0"/>
              <a:t> Used so that NJ can contact people about health insurance through Children’s Health Insurance Program (CHIP) or Family Care</a:t>
            </a:r>
          </a:p>
          <a:p>
            <a:pPr lvl="1"/>
            <a:r>
              <a:rPr lang="en-US" altLang="en-US" sz="2200" dirty="0"/>
              <a:t> </a:t>
            </a:r>
            <a:r>
              <a:rPr lang="en-US" sz="2200" dirty="0">
                <a:solidFill>
                  <a:srgbClr val="FF0000"/>
                </a:solidFill>
              </a:rPr>
              <a:t>Capture dependent health insurance information in NJ Checklist Basic Information section for later entry in TaxSlayer State section</a:t>
            </a:r>
          </a:p>
          <a:p>
            <a:pPr lvl="1"/>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76</a:t>
            </a:fld>
            <a:endParaRPr lang="en-US" dirty="0"/>
          </a:p>
        </p:txBody>
      </p:sp>
      <p:pic>
        <p:nvPicPr>
          <p:cNvPr id="7" name="Picture 6"/>
          <p:cNvPicPr>
            <a:picLocks noChangeAspect="1"/>
          </p:cNvPicPr>
          <p:nvPr/>
        </p:nvPicPr>
        <p:blipFill>
          <a:blip r:embed="rId3"/>
          <a:stretch>
            <a:fillRect/>
          </a:stretch>
        </p:blipFill>
        <p:spPr>
          <a:xfrm>
            <a:off x="2710169" y="4438538"/>
            <a:ext cx="6896100" cy="1457325"/>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DABB32CB-0091-436B-8B3D-D2AD8C00A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2" name="Footer Placeholder 3">
            <a:extLst>
              <a:ext uri="{FF2B5EF4-FFF2-40B4-BE49-F238E27FC236}">
                <a16:creationId xmlns:a16="http://schemas.microsoft.com/office/drawing/2014/main" id="{5C677772-CBE5-4B81-9A43-C185D438B919}"/>
              </a:ext>
            </a:extLst>
          </p:cNvPr>
          <p:cNvSpPr txBox="1">
            <a:spLocks/>
          </p:cNvSpPr>
          <p:nvPr/>
        </p:nvSpPr>
        <p:spPr>
          <a:xfrm>
            <a:off x="3429000" y="6265305"/>
            <a:ext cx="4648200" cy="365125"/>
          </a:xfrm>
          <a:prstGeom prst="rect">
            <a:avLst/>
          </a:prstGeom>
          <a:ln/>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r>
              <a:rPr lang="en-US" sz="1200" dirty="0"/>
              <a:t>Ray Caldwell - NJ Version - Young Married Couple</a:t>
            </a:r>
          </a:p>
        </p:txBody>
      </p:sp>
      <p:cxnSp>
        <p:nvCxnSpPr>
          <p:cNvPr id="13" name="Straight Arrow Connector 12">
            <a:extLst>
              <a:ext uri="{FF2B5EF4-FFF2-40B4-BE49-F238E27FC236}">
                <a16:creationId xmlns:a16="http://schemas.microsoft.com/office/drawing/2014/main" id="{F2324998-B502-4728-830C-2ABAAFDC3CC5}"/>
              </a:ext>
            </a:extLst>
          </p:cNvPr>
          <p:cNvCxnSpPr/>
          <p:nvPr/>
        </p:nvCxnSpPr>
        <p:spPr bwMode="auto">
          <a:xfrm>
            <a:off x="1664401" y="5410200"/>
            <a:ext cx="1041471"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4446039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lnSpcReduction="10000"/>
          </a:bodyPr>
          <a:lstStyle/>
          <a:p>
            <a:pPr>
              <a:lnSpc>
                <a:spcPct val="80000"/>
              </a:lnSpc>
            </a:pPr>
            <a:r>
              <a:rPr lang="en-US" sz="3600" dirty="0"/>
              <a:t> </a:t>
            </a:r>
            <a:r>
              <a:rPr lang="en-US" altLang="en-US" dirty="0"/>
              <a:t>NJ rules:</a:t>
            </a:r>
          </a:p>
          <a:p>
            <a:pPr lvl="1">
              <a:lnSpc>
                <a:spcPct val="80000"/>
              </a:lnSpc>
            </a:pPr>
            <a:r>
              <a:rPr lang="en-US" altLang="en-US" dirty="0"/>
              <a:t> Contributions to IRA are not deductible in the year made</a:t>
            </a:r>
          </a:p>
          <a:p>
            <a:pPr lvl="1">
              <a:lnSpc>
                <a:spcPct val="80000"/>
              </a:lnSpc>
            </a:pPr>
            <a:r>
              <a:rPr lang="en-US" altLang="en-US" dirty="0"/>
              <a:t> Therefore, contributions may not be taxable when distributed</a:t>
            </a:r>
          </a:p>
          <a:p>
            <a:pPr lvl="1">
              <a:lnSpc>
                <a:spcPct val="80000"/>
              </a:lnSpc>
            </a:pPr>
            <a:r>
              <a:rPr lang="en-US" altLang="en-US" dirty="0"/>
              <a:t> Earnings accumulate tax deferred, but earnings taxed when distributed</a:t>
            </a:r>
          </a:p>
          <a:p>
            <a:pPr>
              <a:lnSpc>
                <a:spcPct val="80000"/>
              </a:lnSpc>
            </a:pPr>
            <a:r>
              <a:rPr lang="en-US" altLang="en-US" dirty="0"/>
              <a:t>Contributions are pre tax in NJ starting 1/1/84</a:t>
            </a:r>
          </a:p>
          <a:p>
            <a:pPr>
              <a:lnSpc>
                <a:spcPct val="80000"/>
              </a:lnSpc>
            </a:pPr>
            <a:r>
              <a:rPr lang="en-US" dirty="0"/>
              <a:t>Taxable amounts from Federal 1040 Lines 15b and 16b transfer to NJ 1040 Line 19a</a:t>
            </a:r>
          </a:p>
          <a:p>
            <a:pPr>
              <a:lnSpc>
                <a:spcPct val="80000"/>
              </a:lnSpc>
            </a:pPr>
            <a:endParaRPr lang="en-US" altLang="en-US" sz="2800" dirty="0"/>
          </a:p>
        </p:txBody>
      </p:sp>
      <p:sp>
        <p:nvSpPr>
          <p:cNvPr id="21506" name="Rectangle 9"/>
          <p:cNvSpPr>
            <a:spLocks noGrp="1" noChangeArrowheads="1"/>
          </p:cNvSpPr>
          <p:nvPr>
            <p:ph type="title"/>
          </p:nvPr>
        </p:nvSpPr>
        <p:spPr/>
        <p:txBody>
          <a:bodyPr/>
          <a:lstStyle/>
          <a:p>
            <a:r>
              <a:rPr lang="en-GB" altLang="en-US" dirty="0"/>
              <a:t>IRA Distributions: NJ Considerations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078835215"/>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normAutofit fontScale="90000"/>
          </a:bodyPr>
          <a:lstStyle/>
          <a:p>
            <a:r>
              <a:rPr lang="en-US" altLang="en-US" dirty="0"/>
              <a:t>Rules on Taxability Of Retirement Income - NJ</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graphicFrame>
        <p:nvGraphicFramePr>
          <p:cNvPr id="11" name="Table 10">
            <a:extLst>
              <a:ext uri="{FF2B5EF4-FFF2-40B4-BE49-F238E27FC236}">
                <a16:creationId xmlns:a16="http://schemas.microsoft.com/office/drawing/2014/main" id="{B82C1A24-7767-4B4E-B865-3BDEC77DD06E}"/>
              </a:ext>
            </a:extLst>
          </p:cNvPr>
          <p:cNvGraphicFramePr>
            <a:graphicFrameLocks noGrp="1"/>
          </p:cNvGraphicFramePr>
          <p:nvPr>
            <p:extLst/>
          </p:nvPr>
        </p:nvGraphicFramePr>
        <p:xfrm>
          <a:off x="1790700" y="1466758"/>
          <a:ext cx="8610600" cy="4193850"/>
        </p:xfrm>
        <a:graphic>
          <a:graphicData uri="http://schemas.openxmlformats.org/drawingml/2006/table">
            <a:tbl>
              <a:tblPr firstRow="1" bandRow="1">
                <a:tableStyleId>{69C7853C-536D-4A76-A0AE-DD22124D55A5}</a:tableStyleId>
              </a:tblPr>
              <a:tblGrid>
                <a:gridCol w="4477512">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980438">
                  <a:extLst>
                    <a:ext uri="{9D8B030D-6E8A-4147-A177-3AD203B41FA5}">
                      <a16:colId xmlns:a16="http://schemas.microsoft.com/office/drawing/2014/main" val="20002"/>
                    </a:ext>
                  </a:extLst>
                </a:gridCol>
              </a:tblGrid>
              <a:tr h="99038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Contribution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Taxable at Contribution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Taxability of Distribution</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extLst>
                  <a:ext uri="{0D108BD9-81ED-4DB2-BD59-A6C34878D82A}">
                    <a16:rowId xmlns:a16="http://schemas.microsoft.com/office/drawing/2014/main" val="10000"/>
                  </a:ext>
                </a:extLst>
              </a:tr>
              <a:tr h="53226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Employer contributions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N/A</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tc>
                <a:extLst>
                  <a:ext uri="{0D108BD9-81ED-4DB2-BD59-A6C34878D82A}">
                    <a16:rowId xmlns:a16="http://schemas.microsoft.com/office/drawing/2014/main" val="10001"/>
                  </a:ext>
                </a:extLst>
              </a:tr>
              <a:tr h="91574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Employee contributions paid with pre-tax dollars to 401K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NO</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tc>
                <a:extLst>
                  <a:ext uri="{0D108BD9-81ED-4DB2-BD59-A6C34878D82A}">
                    <a16:rowId xmlns:a16="http://schemas.microsoft.com/office/drawing/2014/main" val="10002"/>
                  </a:ext>
                </a:extLst>
              </a:tr>
              <a:tr h="88995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Employee contributions paid with after-tax dollars (including IRA)</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 </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NO</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tc>
                <a:extLst>
                  <a:ext uri="{0D108BD9-81ED-4DB2-BD59-A6C34878D82A}">
                    <a16:rowId xmlns:a16="http://schemas.microsoft.com/office/drawing/2014/main" val="10003"/>
                  </a:ext>
                </a:extLst>
              </a:tr>
              <a:tr h="8655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Earnings on both employer &amp; employee contributions </a:t>
                      </a:r>
                      <a:endParaRPr kumimoji="0" lang="en-US" sz="2400" b="0" i="0" u="none" strike="noStrike" cap="none" normalizeH="0" baseline="0" dirty="0">
                        <a:ln>
                          <a:noFill/>
                        </a:ln>
                        <a:solidFill>
                          <a:schemeClr val="tx1"/>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N/A</a:t>
                      </a:r>
                      <a:endParaRPr kumimoji="0" lang="en-US" sz="2400" b="0" i="0" u="none" strike="noStrike" cap="none" normalizeH="0" baseline="0" dirty="0">
                        <a:ln>
                          <a:noFill/>
                        </a:ln>
                        <a:solidFill>
                          <a:srgbClr val="FF0000"/>
                        </a:solidFill>
                        <a:effectLst/>
                        <a:latin typeface="Calibri" pitchFamily="34" charset="0"/>
                        <a:ea typeface="ＭＳ Ｐゴシック" pitchFamily="34" charset="-128"/>
                      </a:endParaRPr>
                    </a:p>
                  </a:txBody>
                  <a:tcPr marT="45724" marB="45724"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u="none" strike="noStrike" cap="none" normalizeH="0" baseline="0" dirty="0">
                          <a:ln>
                            <a:noFill/>
                          </a:ln>
                          <a:effectLst/>
                        </a:rPr>
                        <a:t>YES</a:t>
                      </a:r>
                      <a:endParaRPr kumimoji="0" lang="en-US" sz="2400" b="1" i="0" u="none" strike="noStrike" cap="none" normalizeH="0" baseline="0" dirty="0">
                        <a:ln>
                          <a:noFill/>
                        </a:ln>
                        <a:solidFill>
                          <a:srgbClr val="0070C0"/>
                        </a:solidFill>
                        <a:effectLst/>
                        <a:latin typeface="Calibri" pitchFamily="34" charset="0"/>
                        <a:ea typeface="ＭＳ Ｐゴシック" pitchFamily="34" charset="-128"/>
                      </a:endParaRPr>
                    </a:p>
                  </a:txBody>
                  <a:tcPr marT="45724" marB="45724" horzOverflow="overflow"/>
                </a:tc>
                <a:extLst>
                  <a:ext uri="{0D108BD9-81ED-4DB2-BD59-A6C34878D82A}">
                    <a16:rowId xmlns:a16="http://schemas.microsoft.com/office/drawing/2014/main" val="10004"/>
                  </a:ext>
                </a:extLst>
              </a:tr>
            </a:tbl>
          </a:graphicData>
        </a:graphic>
      </p:graphicFrame>
      <p:sp>
        <p:nvSpPr>
          <p:cNvPr id="8" name="Footer Placeholder 2">
            <a:extLst>
              <a:ext uri="{FF2B5EF4-FFF2-40B4-BE49-F238E27FC236}">
                <a16:creationId xmlns:a16="http://schemas.microsoft.com/office/drawing/2014/main" id="{B32E370D-C3D5-44D8-8512-921D7FE0B5F9}"/>
              </a:ext>
            </a:extLst>
          </p:cNvPr>
          <p:cNvSpPr>
            <a:spLocks noGrp="1"/>
          </p:cNvSpPr>
          <p:nvPr>
            <p:ph type="ftr" sz="quarter" idx="10"/>
          </p:nvPr>
        </p:nvSpPr>
        <p:spPr>
          <a:xfrm>
            <a:off x="3476488" y="6265305"/>
            <a:ext cx="3860800" cy="365125"/>
          </a:xfrm>
        </p:spPr>
        <p:txBody>
          <a:bodyPr/>
          <a:lstStyle/>
          <a:p>
            <a:r>
              <a:rPr lang="en-US" dirty="0"/>
              <a:t>Ray Caldwell - NJ Version - Young Married Couple</a:t>
            </a:r>
          </a:p>
        </p:txBody>
      </p:sp>
    </p:spTree>
    <p:extLst>
      <p:ext uri="{BB962C8B-B14F-4D97-AF65-F5344CB8AC3E}">
        <p14:creationId xmlns:p14="http://schemas.microsoft.com/office/powerpoint/2010/main" val="1162966590"/>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6" name="Rectangle 9"/>
          <p:cNvSpPr>
            <a:spLocks noGrp="1" noChangeArrowheads="1"/>
          </p:cNvSpPr>
          <p:nvPr>
            <p:ph type="title"/>
          </p:nvPr>
        </p:nvSpPr>
        <p:spPr/>
        <p:txBody>
          <a:bodyPr/>
          <a:lstStyle/>
          <a:p>
            <a:r>
              <a:rPr lang="en-US" dirty="0"/>
              <a:t>IRAs, 403b, 457b, Thrift Savings Plans</a:t>
            </a:r>
            <a:endParaRPr lang="en-GB" alt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10" name="Content Placeholder 2">
            <a:extLst>
              <a:ext uri="{FF2B5EF4-FFF2-40B4-BE49-F238E27FC236}">
                <a16:creationId xmlns:a16="http://schemas.microsoft.com/office/drawing/2014/main" id="{D7B3CD69-923F-4181-9FAF-04088927DD37}"/>
              </a:ext>
            </a:extLst>
          </p:cNvPr>
          <p:cNvSpPr txBox="1">
            <a:spLocks/>
          </p:cNvSpPr>
          <p:nvPr/>
        </p:nvSpPr>
        <p:spPr>
          <a:xfrm>
            <a:off x="494198" y="1402667"/>
            <a:ext cx="10896600" cy="4464734"/>
          </a:xfrm>
          <a:prstGeom prst="rect">
            <a:avLst/>
          </a:prstGeom>
        </p:spPr>
        <p:txBody>
          <a:bodyPr>
            <a:normAutofit fontScale="77500" lnSpcReduction="20000"/>
          </a:bodyPr>
          <a:lst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a:t> Distributions from IRAs, 403b, 457b, and Thrift Savings Plans (TSPs) are taxed in NJ except for the portion that represents taxpayer contributions</a:t>
            </a:r>
          </a:p>
          <a:p>
            <a:pPr lvl="1" fontAlgn="auto">
              <a:spcAft>
                <a:spcPts val="0"/>
              </a:spcAft>
            </a:pPr>
            <a:r>
              <a:rPr lang="en-US"/>
              <a:t> Contributions were taxed for NJ when made, so not taxed upon distribution</a:t>
            </a:r>
          </a:p>
          <a:p>
            <a:pPr fontAlgn="auto">
              <a:spcAft>
                <a:spcPts val="0"/>
              </a:spcAft>
            </a:pPr>
            <a:r>
              <a:rPr lang="en-US"/>
              <a:t> To determine NJ taxability amount of any of these distributions, the portion of the distribution that represents taxpayer contributions is allocated over expected number of distribution years</a:t>
            </a:r>
          </a:p>
          <a:p>
            <a:pPr fontAlgn="auto">
              <a:spcAft>
                <a:spcPts val="0"/>
              </a:spcAft>
            </a:pPr>
            <a:r>
              <a:rPr lang="en-US"/>
              <a:t> Taxpayer must know total contributions</a:t>
            </a:r>
          </a:p>
          <a:p>
            <a:pPr lvl="1" fontAlgn="auto">
              <a:spcAft>
                <a:spcPts val="0"/>
              </a:spcAft>
            </a:pPr>
            <a:r>
              <a:rPr lang="en-US"/>
              <a:t> May be able to get info for some of these plans from NJ Division of Pensions and Benefits.  Taxpayers would have to know IRA contributions from their own records</a:t>
            </a:r>
          </a:p>
          <a:p>
            <a:pPr fontAlgn="auto">
              <a:spcAft>
                <a:spcPts val="0"/>
              </a:spcAft>
            </a:pPr>
            <a:r>
              <a:rPr lang="en-US"/>
              <a:t> Use NJ IRA Worksheet on TaxPrep4Free.org to determine the taxable and nontaxable amounts (if contributions are known)</a:t>
            </a:r>
          </a:p>
          <a:p>
            <a:pPr fontAlgn="auto">
              <a:spcAft>
                <a:spcPts val="0"/>
              </a:spcAft>
            </a:pPr>
            <a:endParaRPr lang="en-US"/>
          </a:p>
          <a:p>
            <a:pPr marL="0" indent="0" fontAlgn="auto">
              <a:spcAft>
                <a:spcPts val="0"/>
              </a:spcAft>
              <a:buFont typeface="Wingdings" panose="05000000000000000000" pitchFamily="2" charset="2"/>
              <a:buNone/>
            </a:pPr>
            <a:endParaRPr lang="en-US" dirty="0"/>
          </a:p>
        </p:txBody>
      </p:sp>
    </p:spTree>
    <p:extLst>
      <p:ext uri="{BB962C8B-B14F-4D97-AF65-F5344CB8AC3E}">
        <p14:creationId xmlns:p14="http://schemas.microsoft.com/office/powerpoint/2010/main" val="323025233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61755" y="1300621"/>
            <a:ext cx="5700953" cy="4748212"/>
          </a:xfrm>
          <a:prstGeom prst="rect">
            <a:avLst/>
          </a:prstGeom>
        </p:spPr>
      </p:pic>
      <p:sp>
        <p:nvSpPr>
          <p:cNvPr id="4" name="Footer Placeholder 3"/>
          <p:cNvSpPr>
            <a:spLocks noGrp="1"/>
          </p:cNvSpPr>
          <p:nvPr>
            <p:ph type="ftr" sz="quarter" idx="11"/>
          </p:nvPr>
        </p:nvSpPr>
        <p:spPr>
          <a:xfrm>
            <a:off x="4044664" y="6227862"/>
            <a:ext cx="3451225" cy="365125"/>
          </a:xfrm>
        </p:spPr>
        <p:txBody>
          <a:bodyPr/>
          <a:lstStyle/>
          <a:p>
            <a:pPr>
              <a:defRPr/>
            </a:pPr>
            <a:r>
              <a:rPr lang="en-US"/>
              <a:t>Ray Caldwell - NJ Version - Young Married Couple</a:t>
            </a:r>
            <a:endParaRPr lang="en-US" dirty="0"/>
          </a:p>
        </p:txBody>
      </p:sp>
      <p:sp>
        <p:nvSpPr>
          <p:cNvPr id="3" name="Slide Number Placeholder 2"/>
          <p:cNvSpPr>
            <a:spLocks noGrp="1"/>
          </p:cNvSpPr>
          <p:nvPr>
            <p:ph type="sldNum" sz="quarter" idx="12"/>
          </p:nvPr>
        </p:nvSpPr>
        <p:spPr>
          <a:xfrm>
            <a:off x="1524000" y="6213478"/>
            <a:ext cx="635000" cy="365125"/>
          </a:xfrm>
        </p:spPr>
        <p:txBody>
          <a:bodyPr/>
          <a:lstStyle/>
          <a:p>
            <a:pPr>
              <a:defRPr/>
            </a:pPr>
            <a:fld id="{9C9E3000-1FE7-4597-BE23-A1AC10F0DE04}" type="slidenum">
              <a:rPr lang="en-US" altLang="en-US" smtClean="0"/>
              <a:pPr>
                <a:defRPr/>
              </a:pPr>
              <a:t>8</a:t>
            </a:fld>
            <a:endParaRPr lang="en-US" altLang="en-US" dirty="0"/>
          </a:p>
        </p:txBody>
      </p:sp>
      <p:sp>
        <p:nvSpPr>
          <p:cNvPr id="16386" name="Title 1"/>
          <p:cNvSpPr>
            <a:spLocks noGrp="1"/>
          </p:cNvSpPr>
          <p:nvPr>
            <p:ph type="title"/>
          </p:nvPr>
        </p:nvSpPr>
        <p:spPr/>
        <p:txBody>
          <a:bodyPr/>
          <a:lstStyle/>
          <a:p>
            <a:r>
              <a:rPr lang="en-GB" altLang="en-US" dirty="0"/>
              <a:t>Filing Status:</a:t>
            </a:r>
            <a:r>
              <a:rPr lang="en-US" altLang="en-US" dirty="0"/>
              <a:t> Decision Tree</a:t>
            </a:r>
          </a:p>
        </p:txBody>
      </p:sp>
      <p:sp>
        <p:nvSpPr>
          <p:cNvPr id="16389" name="TextBox 5"/>
          <p:cNvSpPr txBox="1">
            <a:spLocks noChangeArrowheads="1"/>
          </p:cNvSpPr>
          <p:nvPr/>
        </p:nvSpPr>
        <p:spPr bwMode="auto">
          <a:xfrm>
            <a:off x="1249828" y="1689163"/>
            <a:ext cx="2679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Calibri" panose="020F0502020204030204" pitchFamily="34" charset="0"/>
              </a:rPr>
              <a:t>Open</a:t>
            </a:r>
          </a:p>
          <a:p>
            <a:pPr eaLnBrk="1" hangingPunct="1">
              <a:spcBef>
                <a:spcPct val="0"/>
              </a:spcBef>
              <a:buClrTx/>
              <a:buSzTx/>
              <a:buFontTx/>
              <a:buNone/>
            </a:pPr>
            <a:r>
              <a:rPr lang="en-US" altLang="en-US" sz="3600" dirty="0">
                <a:cs typeface="Calibri" panose="020F0502020204030204" pitchFamily="34" charset="0"/>
              </a:rPr>
              <a:t>Pub 4012</a:t>
            </a:r>
          </a:p>
          <a:p>
            <a:pPr eaLnBrk="1" hangingPunct="1">
              <a:spcBef>
                <a:spcPct val="0"/>
              </a:spcBef>
              <a:buClrTx/>
              <a:buSzTx/>
              <a:buFontTx/>
              <a:buNone/>
            </a:pPr>
            <a:r>
              <a:rPr lang="en-US" altLang="en-US" sz="3600" dirty="0">
                <a:cs typeface="Calibri" panose="020F0502020204030204" pitchFamily="34" charset="0"/>
              </a:rPr>
              <a:t>To Page B-8</a:t>
            </a: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r>
              <a:rPr lang="en-US" altLang="en-US" sz="3000" dirty="0">
                <a:solidFill>
                  <a:srgbClr val="FF0000"/>
                </a:solidFill>
                <a:cs typeface="Calibri" panose="020F0502020204030204" pitchFamily="34" charset="0"/>
              </a:rPr>
              <a:t>Don’t miss </a:t>
            </a:r>
          </a:p>
          <a:p>
            <a:pPr eaLnBrk="1" hangingPunct="1">
              <a:spcBef>
                <a:spcPct val="0"/>
              </a:spcBef>
              <a:buClrTx/>
              <a:buSzTx/>
              <a:buFontTx/>
              <a:buNone/>
            </a:pPr>
            <a:r>
              <a:rPr lang="en-US" altLang="en-US" sz="3000" dirty="0">
                <a:solidFill>
                  <a:srgbClr val="FF0000"/>
                </a:solidFill>
                <a:cs typeface="Calibri" panose="020F0502020204030204" pitchFamily="34" charset="0"/>
              </a:rPr>
              <a:t>the </a:t>
            </a:r>
          </a:p>
          <a:p>
            <a:pPr eaLnBrk="1" hangingPunct="1">
              <a:spcBef>
                <a:spcPct val="0"/>
              </a:spcBef>
              <a:buClrTx/>
              <a:buSzTx/>
              <a:buFontTx/>
              <a:buNone/>
            </a:pPr>
            <a:r>
              <a:rPr lang="en-US" altLang="en-US" sz="3000" dirty="0">
                <a:solidFill>
                  <a:srgbClr val="FF0000"/>
                </a:solidFill>
                <a:cs typeface="Calibri" panose="020F0502020204030204" pitchFamily="34" charset="0"/>
              </a:rPr>
              <a:t>footnotes</a:t>
            </a: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endParaRPr lang="en-US" altLang="en-US" sz="3000" dirty="0">
              <a:cs typeface="Calibri" panose="020F0502020204030204" pitchFamily="34" charset="0"/>
            </a:endParaRPr>
          </a:p>
        </p:txBody>
      </p:sp>
      <p:sp>
        <p:nvSpPr>
          <p:cNvPr id="2" name="Rectangle 1"/>
          <p:cNvSpPr/>
          <p:nvPr/>
        </p:nvSpPr>
        <p:spPr>
          <a:xfrm>
            <a:off x="6210954" y="2590800"/>
            <a:ext cx="1402556" cy="42214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477000" y="3581400"/>
            <a:ext cx="1420485" cy="41976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7871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a:normAutofit/>
          </a:bodyPr>
          <a:lstStyle/>
          <a:p>
            <a:r>
              <a:rPr lang="en-US" dirty="0"/>
              <a:t> </a:t>
            </a:r>
            <a:r>
              <a:rPr lang="en-US" sz="3000" dirty="0"/>
              <a:t>When Schedule C is completed, NJ BUS 1 &amp; 2 will be automatically created in the NJ section</a:t>
            </a:r>
          </a:p>
          <a:p>
            <a:pPr lvl="1"/>
            <a:r>
              <a:rPr lang="en-US" dirty="0"/>
              <a:t> </a:t>
            </a:r>
            <a:r>
              <a:rPr lang="en-US" sz="2600" dirty="0"/>
              <a:t>If within scope for Sch C, no action is required on the NJ forms </a:t>
            </a:r>
          </a:p>
        </p:txBody>
      </p:sp>
      <p:sp>
        <p:nvSpPr>
          <p:cNvPr id="21506" name="Rectangle 9"/>
          <p:cNvSpPr>
            <a:spLocks noGrp="1" noChangeArrowheads="1"/>
          </p:cNvSpPr>
          <p:nvPr>
            <p:ph type="title"/>
          </p:nvPr>
        </p:nvSpPr>
        <p:spPr/>
        <p:txBody>
          <a:bodyPr/>
          <a:lstStyle/>
          <a:p>
            <a:r>
              <a:rPr lang="en-GB" altLang="en-US" dirty="0"/>
              <a:t>Business Income: NJ Considerations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630D0947-9CB9-4541-A3BE-3C5236E0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2834235203"/>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Ray Caldwell - NJ Version - Young Married Couple</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a:t>Answer Caldwell questions 17</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568A6489-8641-4CB8-AA3D-F6C9E22FF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8" name="Picture 7">
            <a:extLst>
              <a:ext uri="{FF2B5EF4-FFF2-40B4-BE49-F238E27FC236}">
                <a16:creationId xmlns:a16="http://schemas.microsoft.com/office/drawing/2014/main" id="{714E9DBB-C8D0-412C-A71A-653D12E60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220" y="-18084"/>
            <a:ext cx="1114425" cy="1133475"/>
          </a:xfrm>
          <a:prstGeom prst="rect">
            <a:avLst/>
          </a:prstGeom>
        </p:spPr>
      </p:pic>
    </p:spTree>
    <p:extLst>
      <p:ext uri="{BB962C8B-B14F-4D97-AF65-F5344CB8AC3E}">
        <p14:creationId xmlns:p14="http://schemas.microsoft.com/office/powerpoint/2010/main" val="292762976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solidFill>
                  <a:prstClr val="black">
                    <a:tint val="75000"/>
                  </a:prstClr>
                </a:solidFill>
              </a:rPr>
              <a:t>Ray Caldwell - NJ Version - Young Married Couple</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904548E9-6249-43D8-B9E7-ADE044522384}" type="slidenum">
              <a:rPr lang="en-US" smtClean="0">
                <a:solidFill>
                  <a:prstClr val="black">
                    <a:tint val="75000"/>
                  </a:prstClr>
                </a:solidFill>
              </a:rPr>
              <a:pPr/>
              <a:t>9</a:t>
            </a:fld>
            <a:endParaRPr lang="en-US" dirty="0">
              <a:solidFill>
                <a:prstClr val="black">
                  <a:tint val="75000"/>
                </a:prstClr>
              </a:solidFill>
            </a:endParaRPr>
          </a:p>
        </p:txBody>
      </p:sp>
      <p:sp>
        <p:nvSpPr>
          <p:cNvPr id="16395" name="Rectangle 11"/>
          <p:cNvSpPr>
            <a:spLocks noGrp="1" noChangeArrowheads="1"/>
          </p:cNvSpPr>
          <p:nvPr>
            <p:ph sz="quarter" idx="12"/>
          </p:nvPr>
        </p:nvSpPr>
        <p:spPr/>
        <p:txBody>
          <a:bodyPr>
            <a:normAutofit/>
          </a:bodyPr>
          <a:lstStyle/>
          <a:p>
            <a:r>
              <a:rPr lang="en-US" altLang="en-US" dirty="0"/>
              <a:t>Person other than taxpayer or spouse who entitles taxpayer to exemption:</a:t>
            </a:r>
          </a:p>
          <a:p>
            <a:pPr lvl="1"/>
            <a:r>
              <a:rPr lang="en-US" altLang="en-US" b="1" dirty="0"/>
              <a:t>Qualifying child </a:t>
            </a:r>
            <a:r>
              <a:rPr lang="en-US" altLang="en-US" dirty="0"/>
              <a:t>(which also includes adult with disability)</a:t>
            </a:r>
          </a:p>
          <a:p>
            <a:pPr lvl="1"/>
            <a:r>
              <a:rPr lang="en-US" altLang="en-US" dirty="0"/>
              <a:t>	OR</a:t>
            </a:r>
          </a:p>
          <a:p>
            <a:pPr lvl="1"/>
            <a:r>
              <a:rPr lang="en-US" altLang="en-US" b="1" dirty="0">
                <a:solidFill>
                  <a:srgbClr val="FF0000"/>
                </a:solidFill>
              </a:rPr>
              <a:t>Qualifying relative </a:t>
            </a:r>
            <a:r>
              <a:rPr lang="en-US" altLang="en-US" dirty="0"/>
              <a:t>(which also includes qualifying non-relatives)</a:t>
            </a:r>
          </a:p>
        </p:txBody>
      </p:sp>
      <p:sp>
        <p:nvSpPr>
          <p:cNvPr id="13314" name="Rectangle 10"/>
          <p:cNvSpPr>
            <a:spLocks noGrp="1" noChangeArrowheads="1"/>
          </p:cNvSpPr>
          <p:nvPr>
            <p:ph type="title"/>
          </p:nvPr>
        </p:nvSpPr>
        <p:spPr/>
        <p:txBody>
          <a:bodyPr/>
          <a:lstStyle/>
          <a:p>
            <a:r>
              <a:rPr lang="en-US" dirty="0"/>
              <a:t>Dependent Exemption</a:t>
            </a:r>
          </a:p>
        </p:txBody>
      </p:sp>
    </p:spTree>
    <p:extLst>
      <p:ext uri="{BB962C8B-B14F-4D97-AF65-F5344CB8AC3E}">
        <p14:creationId xmlns:p14="http://schemas.microsoft.com/office/powerpoint/2010/main" val="554831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uild="p"/>
    </p:bldLst>
  </p:timing>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potx" id="{BB18673C-1682-419A-B854-BB8EF4406749}" vid="{597EBFEA-C901-41AB-B341-D7C9543344D2}"/>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6420</Words>
  <Application>Microsoft Office PowerPoint</Application>
  <PresentationFormat>Widescreen</PresentationFormat>
  <Paragraphs>926</Paragraphs>
  <Slides>81</Slides>
  <Notes>76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ＭＳ Ｐゴシック</vt:lpstr>
      <vt:lpstr>ＭＳ Ｐゴシック</vt:lpstr>
      <vt:lpstr>Arial</vt:lpstr>
      <vt:lpstr>Calibri</vt:lpstr>
      <vt:lpstr>Cambria</vt:lpstr>
      <vt:lpstr>Verdana</vt:lpstr>
      <vt:lpstr>Wingdings</vt:lpstr>
      <vt:lpstr>AARPF PPTX Template Wide</vt:lpstr>
      <vt:lpstr>1_AARPF PPTX Template Wide</vt:lpstr>
      <vt:lpstr>Young Married Couple</vt:lpstr>
      <vt:lpstr>Young Married Couple</vt:lpstr>
      <vt:lpstr>Five Choices for Filing Status</vt:lpstr>
      <vt:lpstr>Filing Status: Married Filing Jointly (MFJ)</vt:lpstr>
      <vt:lpstr>Filing Status: Married Filing Separately (MFS)</vt:lpstr>
      <vt:lpstr>Filing Status: MFS - Disadvantages</vt:lpstr>
      <vt:lpstr>Filing Status: Qualifying Widow(er)</vt:lpstr>
      <vt:lpstr>Filing Status: Decision Tree</vt:lpstr>
      <vt:lpstr>Dependent Exemption</vt:lpstr>
      <vt:lpstr>Intake and Interview – A review</vt:lpstr>
      <vt:lpstr>Dependency Exemption General Rules        </vt:lpstr>
      <vt:lpstr>Qualifying Relative - Tests</vt:lpstr>
      <vt:lpstr>Questions</vt:lpstr>
      <vt:lpstr>Income: Dividends</vt:lpstr>
      <vt:lpstr>Income: Dividends</vt:lpstr>
      <vt:lpstr>Income: Dividends - Form 1099-DIV</vt:lpstr>
      <vt:lpstr>Income: Dividends – Brokerage Statement</vt:lpstr>
      <vt:lpstr>Income: Dividends - Capital Gain Distributions</vt:lpstr>
      <vt:lpstr>Income: IRA Distribution</vt:lpstr>
      <vt:lpstr>Income: IRA Distributions</vt:lpstr>
      <vt:lpstr>Income: IRA Distribution - Form 1099-R </vt:lpstr>
      <vt:lpstr>Income: IRA Distribution - Interview</vt:lpstr>
      <vt:lpstr>Income: IRA Distribution - Interview</vt:lpstr>
      <vt:lpstr>Income: IRA Distribution - Interview</vt:lpstr>
      <vt:lpstr>Income: IRA Distribution – Box 7 Codes</vt:lpstr>
      <vt:lpstr>Income: Other – A Review</vt:lpstr>
      <vt:lpstr>Questions</vt:lpstr>
      <vt:lpstr>Adjustments: Educator Expenses </vt:lpstr>
      <vt:lpstr>Adjustments: Jury Duty Pay Turned Over to Employer</vt:lpstr>
      <vt:lpstr>Questions</vt:lpstr>
      <vt:lpstr>Credits: Foreign Tax Credit</vt:lpstr>
      <vt:lpstr>Credits: Education Credits</vt:lpstr>
      <vt:lpstr>Credits: Education Credits</vt:lpstr>
      <vt:lpstr>Credits: Education Credits</vt:lpstr>
      <vt:lpstr>Credits: Education Credits - Rules for Both Credits</vt:lpstr>
      <vt:lpstr>Credits: Education Credits - Qualified Expenses</vt:lpstr>
      <vt:lpstr>Credits: Education Credits - AOC</vt:lpstr>
      <vt:lpstr>Credits: Education Credits - AOC</vt:lpstr>
      <vt:lpstr>Credits: Education Credits - AOC</vt:lpstr>
      <vt:lpstr>Credits: Education Credits - AOC</vt:lpstr>
      <vt:lpstr>Credits: Education Credits - LLC</vt:lpstr>
      <vt:lpstr>Credits: Education Credits - LLC</vt:lpstr>
      <vt:lpstr>Credits: Education Credits - LLC</vt:lpstr>
      <vt:lpstr>Credits: Credit for Other Dependents</vt:lpstr>
      <vt:lpstr>Questions</vt:lpstr>
      <vt:lpstr>Other Taxes: Additional Tax on IRAs</vt:lpstr>
      <vt:lpstr>Other Taxes: Additional Tax on IRAs - Form 5329</vt:lpstr>
      <vt:lpstr>Other Taxes: Additional Tax on IRAs - Form 5329</vt:lpstr>
      <vt:lpstr>Questions</vt:lpstr>
      <vt:lpstr>Supplemental Lesson on Self-Employment Income</vt:lpstr>
      <vt:lpstr>A Business</vt:lpstr>
      <vt:lpstr>Income Producing, Not a Business</vt:lpstr>
      <vt:lpstr>Not Entered Into for Profit</vt:lpstr>
      <vt:lpstr>The Interview </vt:lpstr>
      <vt:lpstr>The Interview – A Conversation</vt:lpstr>
      <vt:lpstr>Requirements for Business Income to be In Scope</vt:lpstr>
      <vt:lpstr>Requirements for Business Income to be In Scope</vt:lpstr>
      <vt:lpstr>Interview – Limitations On Scope</vt:lpstr>
      <vt:lpstr>Interview – Business Income</vt:lpstr>
      <vt:lpstr>What if it is NOT a Business*</vt:lpstr>
      <vt:lpstr>If it is a Business – Line 12</vt:lpstr>
      <vt:lpstr>Schedule C</vt:lpstr>
      <vt:lpstr>Business Income – 1099-MISC</vt:lpstr>
      <vt:lpstr>Allowable Business Expenses</vt:lpstr>
      <vt:lpstr>Allowable Business Expenses</vt:lpstr>
      <vt:lpstr>Business – Car and Truck Expenses</vt:lpstr>
      <vt:lpstr>Business Mileage </vt:lpstr>
      <vt:lpstr>Business Income</vt:lpstr>
      <vt:lpstr>Self-Employment Taxes</vt:lpstr>
      <vt:lpstr>Qualified Business Income</vt:lpstr>
      <vt:lpstr>Young Married Couple – NJ Considerations</vt:lpstr>
      <vt:lpstr>Filing Status – NJ Considerations</vt:lpstr>
      <vt:lpstr>NJ Filing Status Civil Union - Out of Scope</vt:lpstr>
      <vt:lpstr>Federal/State Differences:   Exemptions for College Students</vt:lpstr>
      <vt:lpstr>Federal/State Differences:     Exemptions for College Students</vt:lpstr>
      <vt:lpstr>NJ Health Insurance for Dependents</vt:lpstr>
      <vt:lpstr>IRA Distributions: NJ Considerations</vt:lpstr>
      <vt:lpstr>Rules on Taxability Of Retirement Income - NJ</vt:lpstr>
      <vt:lpstr>IRAs, 403b, 457b, Thrift Savings Plans</vt:lpstr>
      <vt:lpstr>Business Income: NJ Considerations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Married Couple</dc:title>
  <dc:creator/>
  <cp:lastModifiedBy/>
  <cp:revision>21</cp:revision>
  <dcterms:created xsi:type="dcterms:W3CDTF">2013-12-18T19:18:28Z</dcterms:created>
  <dcterms:modified xsi:type="dcterms:W3CDTF">2018-11-07T18:02:33Z</dcterms:modified>
</cp:coreProperties>
</file>